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89" r:id="rId2"/>
    <p:sldId id="288" r:id="rId3"/>
    <p:sldId id="326" r:id="rId4"/>
    <p:sldId id="350" r:id="rId5"/>
    <p:sldId id="327" r:id="rId6"/>
    <p:sldId id="328" r:id="rId7"/>
    <p:sldId id="330" r:id="rId8"/>
    <p:sldId id="356" r:id="rId9"/>
    <p:sldId id="331" r:id="rId10"/>
    <p:sldId id="340" r:id="rId11"/>
    <p:sldId id="342" r:id="rId12"/>
    <p:sldId id="351" r:id="rId13"/>
    <p:sldId id="354" r:id="rId14"/>
    <p:sldId id="355" r:id="rId15"/>
    <p:sldId id="334" r:id="rId16"/>
    <p:sldId id="332" r:id="rId17"/>
    <p:sldId id="333" r:id="rId18"/>
    <p:sldId id="335" r:id="rId19"/>
    <p:sldId id="336" r:id="rId20"/>
    <p:sldId id="344" r:id="rId21"/>
    <p:sldId id="337" r:id="rId22"/>
    <p:sldId id="345" r:id="rId23"/>
    <p:sldId id="338" r:id="rId24"/>
    <p:sldId id="346" r:id="rId25"/>
    <p:sldId id="339" r:id="rId26"/>
    <p:sldId id="348" r:id="rId27"/>
    <p:sldId id="349" r:id="rId28"/>
    <p:sldId id="347" r:id="rId29"/>
    <p:sldId id="32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7AC7"/>
    <a:srgbClr val="006A4E"/>
    <a:srgbClr val="007257"/>
    <a:srgbClr val="54C4E2"/>
    <a:srgbClr val="7651AE"/>
    <a:srgbClr val="8CD24C"/>
    <a:srgbClr val="6A49A9"/>
    <a:srgbClr val="D83642"/>
    <a:srgbClr val="6376A8"/>
    <a:srgbClr val="F78E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94660"/>
  </p:normalViewPr>
  <p:slideViewPr>
    <p:cSldViewPr snapToGrid="0">
      <p:cViewPr>
        <p:scale>
          <a:sx n="59" d="100"/>
          <a:sy n="59" d="100"/>
        </p:scale>
        <p:origin x="84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979E5D-16B6-4A85-8AE8-9C75D10CF0DA}" type="datetimeFigureOut">
              <a:rPr lang="en-US" smtClean="0"/>
              <a:t>8/28/2023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BAB22C-62C1-4DFD-A0C5-2E2973AEAB09}" type="slidenum">
              <a:rPr lang="en-US" smtClean="0"/>
              <a:t>‹#›</a:t>
            </a:fld>
            <a:endParaRPr lang="en-US"/>
          </a:p>
        </p:txBody>
      </p:sp>
    </p:spTree>
    <p:extLst>
      <p:ext uri="{BB962C8B-B14F-4D97-AF65-F5344CB8AC3E}">
        <p14:creationId xmlns:p14="http://schemas.microsoft.com/office/powerpoint/2010/main" val="3212116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E9D0C9D-62D0-4980-B9AE-ACA594F02D56}" type="slidenum">
              <a:rPr lang="en-US" smtClean="0"/>
              <a:pPr>
                <a:defRPr/>
              </a:pPr>
              <a:t>2</a:t>
            </a:fld>
            <a:endParaRPr lang="en-US"/>
          </a:p>
        </p:txBody>
      </p:sp>
    </p:spTree>
    <p:extLst>
      <p:ext uri="{BB962C8B-B14F-4D97-AF65-F5344CB8AC3E}">
        <p14:creationId xmlns:p14="http://schemas.microsoft.com/office/powerpoint/2010/main" val="2798160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BAB22C-62C1-4DFD-A0C5-2E2973AEAB09}" type="slidenum">
              <a:rPr lang="en-US" smtClean="0"/>
              <a:t>20</a:t>
            </a:fld>
            <a:endParaRPr lang="en-US"/>
          </a:p>
        </p:txBody>
      </p:sp>
    </p:spTree>
    <p:extLst>
      <p:ext uri="{BB962C8B-B14F-4D97-AF65-F5344CB8AC3E}">
        <p14:creationId xmlns:p14="http://schemas.microsoft.com/office/powerpoint/2010/main" val="3752352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F8D9A-4179-41F9-A04B-5114709057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3F8F4BE-061A-4E7E-A748-640A7F7D05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E1A1C7-E92D-44F5-A311-A4DD3B3A50FD}"/>
              </a:ext>
            </a:extLst>
          </p:cNvPr>
          <p:cNvSpPr>
            <a:spLocks noGrp="1"/>
          </p:cNvSpPr>
          <p:nvPr>
            <p:ph type="dt" sz="half" idx="10"/>
          </p:nvPr>
        </p:nvSpPr>
        <p:spPr/>
        <p:txBody>
          <a:bodyPr/>
          <a:lstStyle/>
          <a:p>
            <a:fld id="{3C539003-57B3-4723-89BC-0A467518F52C}" type="datetime1">
              <a:rPr lang="en-US" smtClean="0"/>
              <a:t>8/28/2023</a:t>
            </a:fld>
            <a:endParaRPr lang="en-US"/>
          </a:p>
        </p:txBody>
      </p:sp>
      <p:sp>
        <p:nvSpPr>
          <p:cNvPr id="5" name="Footer Placeholder 4">
            <a:extLst>
              <a:ext uri="{FF2B5EF4-FFF2-40B4-BE49-F238E27FC236}">
                <a16:creationId xmlns:a16="http://schemas.microsoft.com/office/drawing/2014/main" id="{C10E0E2E-4A65-45ED-91BE-6C73C23093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22B387-ECEE-4D39-88A3-54A590B0158B}"/>
              </a:ext>
            </a:extLst>
          </p:cNvPr>
          <p:cNvSpPr>
            <a:spLocks noGrp="1"/>
          </p:cNvSpPr>
          <p:nvPr>
            <p:ph type="sldNum" sz="quarter" idx="12"/>
          </p:nvPr>
        </p:nvSpPr>
        <p:spPr/>
        <p:txBody>
          <a:bodyPr/>
          <a:lstStyle/>
          <a:p>
            <a:fld id="{A97FDB90-F607-45AF-8167-FFD66923867B}" type="slidenum">
              <a:rPr lang="en-US" smtClean="0"/>
              <a:t>‹#›</a:t>
            </a:fld>
            <a:endParaRPr lang="en-US"/>
          </a:p>
        </p:txBody>
      </p:sp>
    </p:spTree>
    <p:extLst>
      <p:ext uri="{BB962C8B-B14F-4D97-AF65-F5344CB8AC3E}">
        <p14:creationId xmlns:p14="http://schemas.microsoft.com/office/powerpoint/2010/main" val="18046795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59270-F882-4D8E-89FF-7AC359E7C6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D8D86D-F65C-4F5F-948E-92C7ACAAE3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AD661E-9F2D-45AF-9AFB-8AF8F655BA13}"/>
              </a:ext>
            </a:extLst>
          </p:cNvPr>
          <p:cNvSpPr>
            <a:spLocks noGrp="1"/>
          </p:cNvSpPr>
          <p:nvPr>
            <p:ph type="dt" sz="half" idx="10"/>
          </p:nvPr>
        </p:nvSpPr>
        <p:spPr/>
        <p:txBody>
          <a:bodyPr/>
          <a:lstStyle/>
          <a:p>
            <a:fld id="{C63A850A-127E-4D9F-878F-AE4802CBEE0B}" type="datetime1">
              <a:rPr lang="en-US" smtClean="0"/>
              <a:t>8/28/2023</a:t>
            </a:fld>
            <a:endParaRPr lang="en-US"/>
          </a:p>
        </p:txBody>
      </p:sp>
      <p:sp>
        <p:nvSpPr>
          <p:cNvPr id="5" name="Footer Placeholder 4">
            <a:extLst>
              <a:ext uri="{FF2B5EF4-FFF2-40B4-BE49-F238E27FC236}">
                <a16:creationId xmlns:a16="http://schemas.microsoft.com/office/drawing/2014/main" id="{9F2F63C3-EDDE-4C78-9BEE-67767117E5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0C30F8-DC63-4B44-9866-8658196DFBB5}"/>
              </a:ext>
            </a:extLst>
          </p:cNvPr>
          <p:cNvSpPr>
            <a:spLocks noGrp="1"/>
          </p:cNvSpPr>
          <p:nvPr>
            <p:ph type="sldNum" sz="quarter" idx="12"/>
          </p:nvPr>
        </p:nvSpPr>
        <p:spPr/>
        <p:txBody>
          <a:bodyPr/>
          <a:lstStyle/>
          <a:p>
            <a:fld id="{A97FDB90-F607-45AF-8167-FFD66923867B}" type="slidenum">
              <a:rPr lang="en-US" smtClean="0"/>
              <a:t>‹#›</a:t>
            </a:fld>
            <a:endParaRPr lang="en-US"/>
          </a:p>
        </p:txBody>
      </p:sp>
    </p:spTree>
    <p:extLst>
      <p:ext uri="{BB962C8B-B14F-4D97-AF65-F5344CB8AC3E}">
        <p14:creationId xmlns:p14="http://schemas.microsoft.com/office/powerpoint/2010/main" val="2320046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CF85CB-D226-40A7-91C0-4218086E72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782421-B191-4DCA-A64E-2C8144E8B6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7EF5C5-571D-456B-8BCC-DA554F40E8D5}"/>
              </a:ext>
            </a:extLst>
          </p:cNvPr>
          <p:cNvSpPr>
            <a:spLocks noGrp="1"/>
          </p:cNvSpPr>
          <p:nvPr>
            <p:ph type="dt" sz="half" idx="10"/>
          </p:nvPr>
        </p:nvSpPr>
        <p:spPr/>
        <p:txBody>
          <a:bodyPr/>
          <a:lstStyle/>
          <a:p>
            <a:fld id="{AD2E856B-5D1D-4EFD-A45B-2DF6F13CF5FD}" type="datetime1">
              <a:rPr lang="en-US" smtClean="0"/>
              <a:t>8/28/2023</a:t>
            </a:fld>
            <a:endParaRPr lang="en-US"/>
          </a:p>
        </p:txBody>
      </p:sp>
      <p:sp>
        <p:nvSpPr>
          <p:cNvPr id="5" name="Footer Placeholder 4">
            <a:extLst>
              <a:ext uri="{FF2B5EF4-FFF2-40B4-BE49-F238E27FC236}">
                <a16:creationId xmlns:a16="http://schemas.microsoft.com/office/drawing/2014/main" id="{99798667-6B08-409F-B799-B58990E4EE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3E51FC-4B99-4E66-8858-0C6647E13944}"/>
              </a:ext>
            </a:extLst>
          </p:cNvPr>
          <p:cNvSpPr>
            <a:spLocks noGrp="1"/>
          </p:cNvSpPr>
          <p:nvPr>
            <p:ph type="sldNum" sz="quarter" idx="12"/>
          </p:nvPr>
        </p:nvSpPr>
        <p:spPr/>
        <p:txBody>
          <a:bodyPr/>
          <a:lstStyle/>
          <a:p>
            <a:fld id="{A97FDB90-F607-45AF-8167-FFD66923867B}" type="slidenum">
              <a:rPr lang="en-US" smtClean="0"/>
              <a:t>‹#›</a:t>
            </a:fld>
            <a:endParaRPr lang="en-US"/>
          </a:p>
        </p:txBody>
      </p:sp>
    </p:spTree>
    <p:extLst>
      <p:ext uri="{BB962C8B-B14F-4D97-AF65-F5344CB8AC3E}">
        <p14:creationId xmlns:p14="http://schemas.microsoft.com/office/powerpoint/2010/main" val="2995090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FA3CF-A540-4D3C-BA79-532BA8C24F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9CED8C-EB10-4D51-A7BC-A2635A8C20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E6BE5A-2AAF-4ED8-B17F-D137B33D3335}"/>
              </a:ext>
            </a:extLst>
          </p:cNvPr>
          <p:cNvSpPr>
            <a:spLocks noGrp="1"/>
          </p:cNvSpPr>
          <p:nvPr>
            <p:ph type="dt" sz="half" idx="10"/>
          </p:nvPr>
        </p:nvSpPr>
        <p:spPr/>
        <p:txBody>
          <a:bodyPr/>
          <a:lstStyle/>
          <a:p>
            <a:fld id="{099D59CA-F901-4C4B-A748-8B46422E11E3}" type="datetime1">
              <a:rPr lang="en-US" smtClean="0"/>
              <a:t>8/28/2023</a:t>
            </a:fld>
            <a:endParaRPr lang="en-US"/>
          </a:p>
        </p:txBody>
      </p:sp>
      <p:sp>
        <p:nvSpPr>
          <p:cNvPr id="5" name="Footer Placeholder 4">
            <a:extLst>
              <a:ext uri="{FF2B5EF4-FFF2-40B4-BE49-F238E27FC236}">
                <a16:creationId xmlns:a16="http://schemas.microsoft.com/office/drawing/2014/main" id="{B14D0E0A-11C1-4839-9C6B-511F816C7D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3073D3-8586-474B-94BE-A196448EEAB7}"/>
              </a:ext>
            </a:extLst>
          </p:cNvPr>
          <p:cNvSpPr>
            <a:spLocks noGrp="1"/>
          </p:cNvSpPr>
          <p:nvPr>
            <p:ph type="sldNum" sz="quarter" idx="12"/>
          </p:nvPr>
        </p:nvSpPr>
        <p:spPr/>
        <p:txBody>
          <a:bodyPr/>
          <a:lstStyle/>
          <a:p>
            <a:fld id="{A97FDB90-F607-45AF-8167-FFD66923867B}" type="slidenum">
              <a:rPr lang="en-US" smtClean="0"/>
              <a:t>‹#›</a:t>
            </a:fld>
            <a:endParaRPr lang="en-US"/>
          </a:p>
        </p:txBody>
      </p:sp>
    </p:spTree>
    <p:extLst>
      <p:ext uri="{BB962C8B-B14F-4D97-AF65-F5344CB8AC3E}">
        <p14:creationId xmlns:p14="http://schemas.microsoft.com/office/powerpoint/2010/main" val="1401099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C3DA7-3B76-490A-89ED-53F7A47A89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994BFB-C4E5-41B2-A189-92D8BDB3BA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A67D92-ABD2-4AE8-9D70-900638B1A174}"/>
              </a:ext>
            </a:extLst>
          </p:cNvPr>
          <p:cNvSpPr>
            <a:spLocks noGrp="1"/>
          </p:cNvSpPr>
          <p:nvPr>
            <p:ph type="dt" sz="half" idx="10"/>
          </p:nvPr>
        </p:nvSpPr>
        <p:spPr/>
        <p:txBody>
          <a:bodyPr/>
          <a:lstStyle/>
          <a:p>
            <a:fld id="{29DBD846-384B-49BE-85BE-32FBDCBA62C5}" type="datetime1">
              <a:rPr lang="en-US" smtClean="0"/>
              <a:t>8/28/2023</a:t>
            </a:fld>
            <a:endParaRPr lang="en-US"/>
          </a:p>
        </p:txBody>
      </p:sp>
      <p:sp>
        <p:nvSpPr>
          <p:cNvPr id="5" name="Footer Placeholder 4">
            <a:extLst>
              <a:ext uri="{FF2B5EF4-FFF2-40B4-BE49-F238E27FC236}">
                <a16:creationId xmlns:a16="http://schemas.microsoft.com/office/drawing/2014/main" id="{73319086-3E7C-4B86-A491-009B37FA33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AF3F8B-2A1B-41F3-B056-0FFF8787921A}"/>
              </a:ext>
            </a:extLst>
          </p:cNvPr>
          <p:cNvSpPr>
            <a:spLocks noGrp="1"/>
          </p:cNvSpPr>
          <p:nvPr>
            <p:ph type="sldNum" sz="quarter" idx="12"/>
          </p:nvPr>
        </p:nvSpPr>
        <p:spPr/>
        <p:txBody>
          <a:bodyPr/>
          <a:lstStyle/>
          <a:p>
            <a:fld id="{A97FDB90-F607-45AF-8167-FFD66923867B}" type="slidenum">
              <a:rPr lang="en-US" smtClean="0"/>
              <a:t>‹#›</a:t>
            </a:fld>
            <a:endParaRPr lang="en-US"/>
          </a:p>
        </p:txBody>
      </p:sp>
    </p:spTree>
    <p:extLst>
      <p:ext uri="{BB962C8B-B14F-4D97-AF65-F5344CB8AC3E}">
        <p14:creationId xmlns:p14="http://schemas.microsoft.com/office/powerpoint/2010/main" val="400674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DFF95-C453-4DF8-BBE3-A5BB43E98A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810CB1-FF65-45CF-BAF4-D3782B28C6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E065E06-9F34-4A7B-87C3-5FDD95D4166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AEBE04-7382-4C17-B69B-2BB8181F1F85}"/>
              </a:ext>
            </a:extLst>
          </p:cNvPr>
          <p:cNvSpPr>
            <a:spLocks noGrp="1"/>
          </p:cNvSpPr>
          <p:nvPr>
            <p:ph type="dt" sz="half" idx="10"/>
          </p:nvPr>
        </p:nvSpPr>
        <p:spPr/>
        <p:txBody>
          <a:bodyPr/>
          <a:lstStyle/>
          <a:p>
            <a:fld id="{7BF18DBA-0019-4926-B892-4ECBC97A3275}" type="datetime1">
              <a:rPr lang="en-US" smtClean="0"/>
              <a:t>8/28/2023</a:t>
            </a:fld>
            <a:endParaRPr lang="en-US"/>
          </a:p>
        </p:txBody>
      </p:sp>
      <p:sp>
        <p:nvSpPr>
          <p:cNvPr id="6" name="Footer Placeholder 5">
            <a:extLst>
              <a:ext uri="{FF2B5EF4-FFF2-40B4-BE49-F238E27FC236}">
                <a16:creationId xmlns:a16="http://schemas.microsoft.com/office/drawing/2014/main" id="{5D5BFFA9-FE6B-4F56-A688-24AD4ED9A3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7D0E19-91A6-47EC-9BF9-2CB51ED7A501}"/>
              </a:ext>
            </a:extLst>
          </p:cNvPr>
          <p:cNvSpPr>
            <a:spLocks noGrp="1"/>
          </p:cNvSpPr>
          <p:nvPr>
            <p:ph type="sldNum" sz="quarter" idx="12"/>
          </p:nvPr>
        </p:nvSpPr>
        <p:spPr/>
        <p:txBody>
          <a:bodyPr/>
          <a:lstStyle/>
          <a:p>
            <a:fld id="{A97FDB90-F607-45AF-8167-FFD66923867B}" type="slidenum">
              <a:rPr lang="en-US" smtClean="0"/>
              <a:t>‹#›</a:t>
            </a:fld>
            <a:endParaRPr lang="en-US"/>
          </a:p>
        </p:txBody>
      </p:sp>
    </p:spTree>
    <p:extLst>
      <p:ext uri="{BB962C8B-B14F-4D97-AF65-F5344CB8AC3E}">
        <p14:creationId xmlns:p14="http://schemas.microsoft.com/office/powerpoint/2010/main" val="2458737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2D46F-4FC5-45B7-838A-05E04B60AEC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50CD50-012E-4B90-8211-BB7823E4A2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5CE0AA-A9F3-48F3-B66E-1B79A54A7CF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44CD74A-EBF7-467C-9707-079C15566A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E060A0-669D-4CC7-9791-5CFB94469B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AF8EDF-20AA-480C-8C6D-0742AA0AA245}"/>
              </a:ext>
            </a:extLst>
          </p:cNvPr>
          <p:cNvSpPr>
            <a:spLocks noGrp="1"/>
          </p:cNvSpPr>
          <p:nvPr>
            <p:ph type="dt" sz="half" idx="10"/>
          </p:nvPr>
        </p:nvSpPr>
        <p:spPr/>
        <p:txBody>
          <a:bodyPr/>
          <a:lstStyle/>
          <a:p>
            <a:fld id="{C56708E8-CBAB-4248-8AD5-86321ED79DB6}" type="datetime1">
              <a:rPr lang="en-US" smtClean="0"/>
              <a:t>8/28/2023</a:t>
            </a:fld>
            <a:endParaRPr lang="en-US"/>
          </a:p>
        </p:txBody>
      </p:sp>
      <p:sp>
        <p:nvSpPr>
          <p:cNvPr id="8" name="Footer Placeholder 7">
            <a:extLst>
              <a:ext uri="{FF2B5EF4-FFF2-40B4-BE49-F238E27FC236}">
                <a16:creationId xmlns:a16="http://schemas.microsoft.com/office/drawing/2014/main" id="{D3BF4032-3AE9-4EFE-944C-EF54A9AA16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6E84C1-D25E-4B04-A9A8-3FCB088DA369}"/>
              </a:ext>
            </a:extLst>
          </p:cNvPr>
          <p:cNvSpPr>
            <a:spLocks noGrp="1"/>
          </p:cNvSpPr>
          <p:nvPr>
            <p:ph type="sldNum" sz="quarter" idx="12"/>
          </p:nvPr>
        </p:nvSpPr>
        <p:spPr/>
        <p:txBody>
          <a:bodyPr/>
          <a:lstStyle/>
          <a:p>
            <a:fld id="{A97FDB90-F607-45AF-8167-FFD66923867B}" type="slidenum">
              <a:rPr lang="en-US" smtClean="0"/>
              <a:t>‹#›</a:t>
            </a:fld>
            <a:endParaRPr lang="en-US"/>
          </a:p>
        </p:txBody>
      </p:sp>
    </p:spTree>
    <p:extLst>
      <p:ext uri="{BB962C8B-B14F-4D97-AF65-F5344CB8AC3E}">
        <p14:creationId xmlns:p14="http://schemas.microsoft.com/office/powerpoint/2010/main" val="1982101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96CD5-1C90-4DAF-A181-9DF783E8C0E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BD48D7B-ADCC-4898-B4A4-BD1CDF69872A}"/>
              </a:ext>
            </a:extLst>
          </p:cNvPr>
          <p:cNvSpPr>
            <a:spLocks noGrp="1"/>
          </p:cNvSpPr>
          <p:nvPr>
            <p:ph type="dt" sz="half" idx="10"/>
          </p:nvPr>
        </p:nvSpPr>
        <p:spPr/>
        <p:txBody>
          <a:bodyPr/>
          <a:lstStyle/>
          <a:p>
            <a:fld id="{E8ED58DF-744C-4E09-A005-68AB14E34B98}" type="datetime1">
              <a:rPr lang="en-US" smtClean="0"/>
              <a:t>8/28/2023</a:t>
            </a:fld>
            <a:endParaRPr lang="en-US"/>
          </a:p>
        </p:txBody>
      </p:sp>
      <p:sp>
        <p:nvSpPr>
          <p:cNvPr id="4" name="Footer Placeholder 3">
            <a:extLst>
              <a:ext uri="{FF2B5EF4-FFF2-40B4-BE49-F238E27FC236}">
                <a16:creationId xmlns:a16="http://schemas.microsoft.com/office/drawing/2014/main" id="{DB1A16E7-266E-4AE2-92C6-B9E535BAC2D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96E0B60-5906-44B2-A5F9-4F911C730977}"/>
              </a:ext>
            </a:extLst>
          </p:cNvPr>
          <p:cNvSpPr>
            <a:spLocks noGrp="1"/>
          </p:cNvSpPr>
          <p:nvPr>
            <p:ph type="sldNum" sz="quarter" idx="12"/>
          </p:nvPr>
        </p:nvSpPr>
        <p:spPr/>
        <p:txBody>
          <a:bodyPr/>
          <a:lstStyle/>
          <a:p>
            <a:fld id="{A97FDB90-F607-45AF-8167-FFD66923867B}" type="slidenum">
              <a:rPr lang="en-US" smtClean="0"/>
              <a:t>‹#›</a:t>
            </a:fld>
            <a:endParaRPr lang="en-US"/>
          </a:p>
        </p:txBody>
      </p:sp>
    </p:spTree>
    <p:extLst>
      <p:ext uri="{BB962C8B-B14F-4D97-AF65-F5344CB8AC3E}">
        <p14:creationId xmlns:p14="http://schemas.microsoft.com/office/powerpoint/2010/main" val="3350971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6D0DC8-0AD0-4F8F-B43D-67FB7A3EE806}"/>
              </a:ext>
            </a:extLst>
          </p:cNvPr>
          <p:cNvSpPr>
            <a:spLocks noGrp="1"/>
          </p:cNvSpPr>
          <p:nvPr>
            <p:ph type="dt" sz="half" idx="10"/>
          </p:nvPr>
        </p:nvSpPr>
        <p:spPr/>
        <p:txBody>
          <a:bodyPr/>
          <a:lstStyle/>
          <a:p>
            <a:fld id="{9F1CAD41-5567-4A2A-AD3E-F4736E9CE5AC}" type="datetime1">
              <a:rPr lang="en-US" smtClean="0"/>
              <a:t>8/28/2023</a:t>
            </a:fld>
            <a:endParaRPr lang="en-US"/>
          </a:p>
        </p:txBody>
      </p:sp>
      <p:sp>
        <p:nvSpPr>
          <p:cNvPr id="3" name="Footer Placeholder 2">
            <a:extLst>
              <a:ext uri="{FF2B5EF4-FFF2-40B4-BE49-F238E27FC236}">
                <a16:creationId xmlns:a16="http://schemas.microsoft.com/office/drawing/2014/main" id="{469045CC-C68C-40D9-AFC7-340F255E62C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5AC78DF-B3E4-47B2-8AF2-EB2FF684A977}"/>
              </a:ext>
            </a:extLst>
          </p:cNvPr>
          <p:cNvSpPr>
            <a:spLocks noGrp="1"/>
          </p:cNvSpPr>
          <p:nvPr>
            <p:ph type="sldNum" sz="quarter" idx="12"/>
          </p:nvPr>
        </p:nvSpPr>
        <p:spPr/>
        <p:txBody>
          <a:bodyPr/>
          <a:lstStyle/>
          <a:p>
            <a:fld id="{A97FDB90-F607-45AF-8167-FFD66923867B}" type="slidenum">
              <a:rPr lang="en-US" smtClean="0"/>
              <a:t>‹#›</a:t>
            </a:fld>
            <a:endParaRPr lang="en-US"/>
          </a:p>
        </p:txBody>
      </p:sp>
    </p:spTree>
    <p:extLst>
      <p:ext uri="{BB962C8B-B14F-4D97-AF65-F5344CB8AC3E}">
        <p14:creationId xmlns:p14="http://schemas.microsoft.com/office/powerpoint/2010/main" val="10398935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174DA-F853-4F66-8E35-063E0F31A0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A519DC-4E52-40B5-BEA3-5DD0F24AD6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79018F-B67D-4914-A2E6-1BD0E35BD7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8FAB6F-E96D-4892-9D4C-F7C49C6886A4}"/>
              </a:ext>
            </a:extLst>
          </p:cNvPr>
          <p:cNvSpPr>
            <a:spLocks noGrp="1"/>
          </p:cNvSpPr>
          <p:nvPr>
            <p:ph type="dt" sz="half" idx="10"/>
          </p:nvPr>
        </p:nvSpPr>
        <p:spPr/>
        <p:txBody>
          <a:bodyPr/>
          <a:lstStyle/>
          <a:p>
            <a:fld id="{6A8D32E4-09DF-4540-B68D-8CF53549E6F4}" type="datetime1">
              <a:rPr lang="en-US" smtClean="0"/>
              <a:t>8/28/2023</a:t>
            </a:fld>
            <a:endParaRPr lang="en-US"/>
          </a:p>
        </p:txBody>
      </p:sp>
      <p:sp>
        <p:nvSpPr>
          <p:cNvPr id="6" name="Footer Placeholder 5">
            <a:extLst>
              <a:ext uri="{FF2B5EF4-FFF2-40B4-BE49-F238E27FC236}">
                <a16:creationId xmlns:a16="http://schemas.microsoft.com/office/drawing/2014/main" id="{6D3C1FA1-D29B-41AC-B188-FE97F3A743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049680-11F3-43D4-9C1E-028179D455F2}"/>
              </a:ext>
            </a:extLst>
          </p:cNvPr>
          <p:cNvSpPr>
            <a:spLocks noGrp="1"/>
          </p:cNvSpPr>
          <p:nvPr>
            <p:ph type="sldNum" sz="quarter" idx="12"/>
          </p:nvPr>
        </p:nvSpPr>
        <p:spPr/>
        <p:txBody>
          <a:bodyPr/>
          <a:lstStyle/>
          <a:p>
            <a:fld id="{A97FDB90-F607-45AF-8167-FFD66923867B}" type="slidenum">
              <a:rPr lang="en-US" smtClean="0"/>
              <a:t>‹#›</a:t>
            </a:fld>
            <a:endParaRPr lang="en-US"/>
          </a:p>
        </p:txBody>
      </p:sp>
    </p:spTree>
    <p:extLst>
      <p:ext uri="{BB962C8B-B14F-4D97-AF65-F5344CB8AC3E}">
        <p14:creationId xmlns:p14="http://schemas.microsoft.com/office/powerpoint/2010/main" val="895022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B48CE-A3B2-46E0-9415-FB45FFE3E1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5BB590-3521-49C8-926D-83152177B4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3C32390-9CD8-41DE-A2D9-8D5F140F82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2036B8-2F69-496E-A5DF-6D3B28B5A324}"/>
              </a:ext>
            </a:extLst>
          </p:cNvPr>
          <p:cNvSpPr>
            <a:spLocks noGrp="1"/>
          </p:cNvSpPr>
          <p:nvPr>
            <p:ph type="dt" sz="half" idx="10"/>
          </p:nvPr>
        </p:nvSpPr>
        <p:spPr/>
        <p:txBody>
          <a:bodyPr/>
          <a:lstStyle/>
          <a:p>
            <a:fld id="{52B5B73F-EC32-4920-9813-F574A00D1415}" type="datetime1">
              <a:rPr lang="en-US" smtClean="0"/>
              <a:t>8/28/2023</a:t>
            </a:fld>
            <a:endParaRPr lang="en-US"/>
          </a:p>
        </p:txBody>
      </p:sp>
      <p:sp>
        <p:nvSpPr>
          <p:cNvPr id="6" name="Footer Placeholder 5">
            <a:extLst>
              <a:ext uri="{FF2B5EF4-FFF2-40B4-BE49-F238E27FC236}">
                <a16:creationId xmlns:a16="http://schemas.microsoft.com/office/drawing/2014/main" id="{BB3CB2A1-0507-4285-AEE9-347651ABED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3FA33F-0BB2-493F-A7C1-B981287AB01D}"/>
              </a:ext>
            </a:extLst>
          </p:cNvPr>
          <p:cNvSpPr>
            <a:spLocks noGrp="1"/>
          </p:cNvSpPr>
          <p:nvPr>
            <p:ph type="sldNum" sz="quarter" idx="12"/>
          </p:nvPr>
        </p:nvSpPr>
        <p:spPr/>
        <p:txBody>
          <a:bodyPr/>
          <a:lstStyle/>
          <a:p>
            <a:fld id="{A97FDB90-F607-45AF-8167-FFD66923867B}" type="slidenum">
              <a:rPr lang="en-US" smtClean="0"/>
              <a:t>‹#›</a:t>
            </a:fld>
            <a:endParaRPr lang="en-US"/>
          </a:p>
        </p:txBody>
      </p:sp>
    </p:spTree>
    <p:extLst>
      <p:ext uri="{BB962C8B-B14F-4D97-AF65-F5344CB8AC3E}">
        <p14:creationId xmlns:p14="http://schemas.microsoft.com/office/powerpoint/2010/main" val="101707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CD65DC-03C2-457E-AE42-9609684786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A3F3AF4-3A57-4A4B-866D-F3013CE7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D1C235-E100-42A5-A4E7-868930666B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C7CD4E-C6EA-4E05-A1C6-8CA8882AF26C}" type="datetime1">
              <a:rPr lang="en-US" smtClean="0"/>
              <a:t>8/28/2023</a:t>
            </a:fld>
            <a:endParaRPr lang="en-US"/>
          </a:p>
        </p:txBody>
      </p:sp>
      <p:sp>
        <p:nvSpPr>
          <p:cNvPr id="5" name="Footer Placeholder 4">
            <a:extLst>
              <a:ext uri="{FF2B5EF4-FFF2-40B4-BE49-F238E27FC236}">
                <a16:creationId xmlns:a16="http://schemas.microsoft.com/office/drawing/2014/main" id="{217DEE24-398C-4888-A4D6-56774E0162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2BDE732-B0E4-4E74-9CCE-226C9132D9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7FDB90-F607-45AF-8167-FFD66923867B}" type="slidenum">
              <a:rPr lang="en-US" smtClean="0"/>
              <a:t>‹#›</a:t>
            </a:fld>
            <a:endParaRPr lang="en-US"/>
          </a:p>
        </p:txBody>
      </p:sp>
    </p:spTree>
    <p:extLst>
      <p:ext uri="{BB962C8B-B14F-4D97-AF65-F5344CB8AC3E}">
        <p14:creationId xmlns:p14="http://schemas.microsoft.com/office/powerpoint/2010/main" val="3307953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intellipaat.com/blog/what-is-data-engineering/?US" TargetMode="External"/><Relationship Id="rId13" Type="http://schemas.openxmlformats.org/officeDocument/2006/relationships/image" Target="../media/image24.jpeg"/><Relationship Id="rId3" Type="http://schemas.openxmlformats.org/officeDocument/2006/relationships/hyperlink" Target="https://www.coursera.org/articles/data-engineer-vs-software-engineer" TargetMode="External"/><Relationship Id="rId7" Type="http://schemas.openxmlformats.org/officeDocument/2006/relationships/hyperlink" Target="https://climbtheladder.com/data-engineer-vs-database-engineer/" TargetMode="External"/><Relationship Id="rId12" Type="http://schemas.openxmlformats.org/officeDocument/2006/relationships/image" Target="../media/image5.png"/><Relationship Id="rId2" Type="http://schemas.openxmlformats.org/officeDocument/2006/relationships/hyperlink" Target="https://www.coursera.org/articles/what-does-a-data-engineer-do-and-how-do-i-become-one" TargetMode="External"/><Relationship Id="rId1" Type="http://schemas.openxmlformats.org/officeDocument/2006/relationships/slideLayout" Target="../slideLayouts/slideLayout2.xml"/><Relationship Id="rId6" Type="http://schemas.openxmlformats.org/officeDocument/2006/relationships/hyperlink" Target="https://www.guvi.in/blog/data-engineering-interview-questions-and-answers/" TargetMode="External"/><Relationship Id="rId11" Type="http://schemas.openxmlformats.org/officeDocument/2006/relationships/hyperlink" Target="https://www.techtarget.com/searchdatamanagement/definition/data-engineer" TargetMode="External"/><Relationship Id="rId5" Type="http://schemas.openxmlformats.org/officeDocument/2006/relationships/hyperlink" Target="https://www.projectpro.io/article/data-engineer-vs-data-scientist-the-differences-you-must-know/430" TargetMode="External"/><Relationship Id="rId10" Type="http://schemas.openxmlformats.org/officeDocument/2006/relationships/hyperlink" Target="https://quanthub.com/what-is-data-engineering/" TargetMode="External"/><Relationship Id="rId4" Type="http://schemas.openxmlformats.org/officeDocument/2006/relationships/hyperlink" Target="https://www.analyticsvidhya.com/blog/2022/03/a-quick-overview-of-data-engineering/" TargetMode="External"/><Relationship Id="rId9" Type="http://schemas.openxmlformats.org/officeDocument/2006/relationships/hyperlink" Target="https://www.eckerson.com/articles/data-engineering-coming-of-ag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531B35-B6BE-4215-BA26-217E0062023A}"/>
              </a:ext>
            </a:extLst>
          </p:cNvPr>
          <p:cNvSpPr>
            <a:spLocks noGrp="1"/>
          </p:cNvSpPr>
          <p:nvPr>
            <p:ph type="sldNum" sz="quarter" idx="12"/>
          </p:nvPr>
        </p:nvSpPr>
        <p:spPr/>
        <p:txBody>
          <a:bodyPr/>
          <a:lstStyle/>
          <a:p>
            <a:fld id="{A97FDB90-F607-45AF-8167-FFD66923867B}" type="slidenum">
              <a:rPr lang="en-US" smtClean="0">
                <a:solidFill>
                  <a:schemeClr val="bg1"/>
                </a:solidFill>
              </a:rPr>
              <a:t>1</a:t>
            </a:fld>
            <a:endParaRPr lang="en-US" dirty="0">
              <a:solidFill>
                <a:schemeClr val="bg1"/>
              </a:solidFill>
            </a:endParaRPr>
          </a:p>
        </p:txBody>
      </p:sp>
      <p:sp>
        <p:nvSpPr>
          <p:cNvPr id="2" name="Rectangle 1">
            <a:extLst>
              <a:ext uri="{FF2B5EF4-FFF2-40B4-BE49-F238E27FC236}">
                <a16:creationId xmlns:a16="http://schemas.microsoft.com/office/drawing/2014/main" id="{B7693EFF-52A9-45FA-AE85-5C958C2EB478}"/>
              </a:ext>
            </a:extLst>
          </p:cNvPr>
          <p:cNvSpPr/>
          <p:nvPr/>
        </p:nvSpPr>
        <p:spPr>
          <a:xfrm>
            <a:off x="5249198" y="6110015"/>
            <a:ext cx="1693605" cy="523220"/>
          </a:xfrm>
          <a:prstGeom prst="rect">
            <a:avLst/>
          </a:prstGeom>
        </p:spPr>
        <p:txBody>
          <a:bodyPr wrap="none">
            <a:spAutoFit/>
          </a:bodyPr>
          <a:lstStyle/>
          <a:p>
            <a:pPr algn="ctr"/>
            <a:r>
              <a:rPr lang="en-US" sz="2800" dirty="0"/>
              <a:t>Week Two</a:t>
            </a:r>
          </a:p>
        </p:txBody>
      </p:sp>
      <p:pic>
        <p:nvPicPr>
          <p:cNvPr id="1026" name="Picture 2" descr="Northwest Missouri State University Branding &amp; Logos usage guidelines">
            <a:extLst>
              <a:ext uri="{FF2B5EF4-FFF2-40B4-BE49-F238E27FC236}">
                <a16:creationId xmlns:a16="http://schemas.microsoft.com/office/drawing/2014/main" id="{39E5C161-6F16-7669-C0C6-0A9ACAAC60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4538" y="862133"/>
            <a:ext cx="8122920" cy="25659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56FCE1B-402A-3826-76F3-888C54BB521B}"/>
              </a:ext>
            </a:extLst>
          </p:cNvPr>
          <p:cNvSpPr txBox="1"/>
          <p:nvPr/>
        </p:nvSpPr>
        <p:spPr>
          <a:xfrm>
            <a:off x="3096812" y="3896348"/>
            <a:ext cx="5998371" cy="1107996"/>
          </a:xfrm>
          <a:prstGeom prst="rect">
            <a:avLst/>
          </a:prstGeom>
          <a:noFill/>
        </p:spPr>
        <p:txBody>
          <a:bodyPr wrap="square">
            <a:spAutoFit/>
          </a:bodyPr>
          <a:lstStyle/>
          <a:p>
            <a:r>
              <a:rPr lang="en-US" sz="6600" b="1" dirty="0">
                <a:solidFill>
                  <a:srgbClr val="1B1B1B"/>
                </a:solidFill>
                <a:latin typeface="+mj-lt"/>
                <a:ea typeface="+mj-ea"/>
                <a:cs typeface="+mj-cs"/>
              </a:rPr>
              <a:t>Data Engineering</a:t>
            </a:r>
          </a:p>
        </p:txBody>
      </p:sp>
    </p:spTree>
    <p:extLst>
      <p:ext uri="{BB962C8B-B14F-4D97-AF65-F5344CB8AC3E}">
        <p14:creationId xmlns:p14="http://schemas.microsoft.com/office/powerpoint/2010/main" val="32802859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9393-B48B-4CFA-A099-BED01D11C937}"/>
              </a:ext>
            </a:extLst>
          </p:cNvPr>
          <p:cNvSpPr>
            <a:spLocks noGrp="1"/>
          </p:cNvSpPr>
          <p:nvPr>
            <p:ph type="title"/>
          </p:nvPr>
        </p:nvSpPr>
        <p:spPr/>
        <p:txBody>
          <a:bodyPr>
            <a:normAutofit/>
          </a:bodyPr>
          <a:lstStyle/>
          <a:p>
            <a:r>
              <a:rPr lang="en-US" sz="4500" b="1" dirty="0"/>
              <a:t>Hierarchy Of Demands In Data Science</a:t>
            </a:r>
          </a:p>
        </p:txBody>
      </p:sp>
      <p:sp>
        <p:nvSpPr>
          <p:cNvPr id="7" name="Slide Number Placeholder 6">
            <a:extLst>
              <a:ext uri="{FF2B5EF4-FFF2-40B4-BE49-F238E27FC236}">
                <a16:creationId xmlns:a16="http://schemas.microsoft.com/office/drawing/2014/main" id="{0007A2D0-732E-44CD-A205-DB2B589CAC6A}"/>
              </a:ext>
            </a:extLst>
          </p:cNvPr>
          <p:cNvSpPr>
            <a:spLocks noGrp="1"/>
          </p:cNvSpPr>
          <p:nvPr>
            <p:ph type="sldNum" sz="quarter" idx="12"/>
          </p:nvPr>
        </p:nvSpPr>
        <p:spPr/>
        <p:txBody>
          <a:bodyPr/>
          <a:lstStyle/>
          <a:p>
            <a:fld id="{A97FDB90-F607-45AF-8167-FFD66923867B}" type="slidenum">
              <a:rPr lang="en-US" smtClean="0"/>
              <a:t>10</a:t>
            </a:fld>
            <a:endParaRPr lang="en-US" dirty="0"/>
          </a:p>
        </p:txBody>
      </p:sp>
      <p:cxnSp>
        <p:nvCxnSpPr>
          <p:cNvPr id="6" name="Straight Connector 5">
            <a:extLst>
              <a:ext uri="{FF2B5EF4-FFF2-40B4-BE49-F238E27FC236}">
                <a16:creationId xmlns:a16="http://schemas.microsoft.com/office/drawing/2014/main" id="{C12963E2-B072-45DD-9FAE-EB1B41E61812}"/>
              </a:ext>
            </a:extLst>
          </p:cNvPr>
          <p:cNvCxnSpPr/>
          <p:nvPr/>
        </p:nvCxnSpPr>
        <p:spPr>
          <a:xfrm>
            <a:off x="951345" y="1512244"/>
            <a:ext cx="10326255" cy="0"/>
          </a:xfrm>
          <a:prstGeom prst="line">
            <a:avLst/>
          </a:prstGeom>
          <a:ln w="28575">
            <a:solidFill>
              <a:srgbClr val="006A4E"/>
            </a:solidFill>
            <a:prstDash val="dash"/>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99024F9A-AD9A-40FD-995B-1837D0F1B0A8}"/>
              </a:ext>
            </a:extLst>
          </p:cNvPr>
          <p:cNvSpPr>
            <a:spLocks noGrp="1"/>
          </p:cNvSpPr>
          <p:nvPr>
            <p:ph idx="1"/>
          </p:nvPr>
        </p:nvSpPr>
        <p:spPr>
          <a:xfrm>
            <a:off x="548641" y="1690688"/>
            <a:ext cx="6091310" cy="4802187"/>
          </a:xfrm>
        </p:spPr>
        <p:txBody>
          <a:bodyPr>
            <a:normAutofit/>
          </a:bodyPr>
          <a:lstStyle/>
          <a:p>
            <a:pPr algn="just"/>
            <a:r>
              <a:rPr lang="en-US" sz="2400" dirty="0"/>
              <a:t>If we look at the hierarchy of demands in data science implementations, we can see that </a:t>
            </a:r>
            <a:r>
              <a:rPr lang="en-US" sz="2400" b="1" dirty="0">
                <a:solidFill>
                  <a:srgbClr val="FF0000"/>
                </a:solidFill>
              </a:rPr>
              <a:t>data engineering is the next stage after acquiring data for analysis</a:t>
            </a:r>
            <a:r>
              <a:rPr lang="en-US" sz="2400" b="1" dirty="0"/>
              <a:t> </a:t>
            </a:r>
            <a:r>
              <a:rPr lang="en-US" sz="2400" dirty="0"/>
              <a:t>(Data Engineer’s role is at level 2 and 3),</a:t>
            </a:r>
          </a:p>
          <a:p>
            <a:pPr lvl="1" algn="just"/>
            <a:r>
              <a:rPr lang="en-US" sz="2200" dirty="0"/>
              <a:t>It’s worth noting that the </a:t>
            </a:r>
            <a:r>
              <a:rPr lang="en-US" sz="2200" dirty="0">
                <a:solidFill>
                  <a:srgbClr val="0070C0"/>
                </a:solidFill>
              </a:rPr>
              <a:t>bottom level “collect” is growing larger and larger</a:t>
            </a:r>
            <a:r>
              <a:rPr lang="en-US" sz="2200" dirty="0"/>
              <a:t>, thereby driving the need for more Data Engineers. </a:t>
            </a:r>
          </a:p>
          <a:p>
            <a:pPr lvl="1" algn="just"/>
            <a:r>
              <a:rPr lang="en-US" sz="2200" dirty="0"/>
              <a:t>As if it </a:t>
            </a:r>
            <a:r>
              <a:rPr lang="en-US" sz="2200" dirty="0">
                <a:solidFill>
                  <a:srgbClr val="0070C0"/>
                </a:solidFill>
              </a:rPr>
              <a:t>allows for efficient data storage and dependable data flow </a:t>
            </a:r>
            <a:r>
              <a:rPr lang="en-US" sz="2200" dirty="0"/>
              <a:t>while also managing the infrastructure. </a:t>
            </a:r>
          </a:p>
          <a:p>
            <a:pPr lvl="1" algn="just"/>
            <a:r>
              <a:rPr lang="en-US" sz="2200" dirty="0">
                <a:solidFill>
                  <a:srgbClr val="0070C0"/>
                </a:solidFill>
              </a:rPr>
              <a:t>Without data engineers </a:t>
            </a:r>
            <a:r>
              <a:rPr lang="en-US" sz="2200" dirty="0"/>
              <a:t>to analyze and channel that data fields like machine learning and deep learning </a:t>
            </a:r>
            <a:r>
              <a:rPr lang="en-US" sz="2200" dirty="0">
                <a:solidFill>
                  <a:srgbClr val="0070C0"/>
                </a:solidFill>
              </a:rPr>
              <a:t>won’t prosper</a:t>
            </a:r>
            <a:r>
              <a:rPr lang="en-US" sz="2200" dirty="0"/>
              <a:t>.</a:t>
            </a:r>
          </a:p>
        </p:txBody>
      </p:sp>
      <p:pic>
        <p:nvPicPr>
          <p:cNvPr id="2050" name="Picture 2" descr="Northwest Missouri State Bearcats - Wikipedia">
            <a:extLst>
              <a:ext uri="{FF2B5EF4-FFF2-40B4-BE49-F238E27FC236}">
                <a16:creationId xmlns:a16="http://schemas.microsoft.com/office/drawing/2014/main" id="{7DDB6EB2-2340-8AFA-BC73-08D905E7E4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9088" y="319088"/>
            <a:ext cx="1048512" cy="1048512"/>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data science hierarchy of needs">
            <a:extLst>
              <a:ext uri="{FF2B5EF4-FFF2-40B4-BE49-F238E27FC236}">
                <a16:creationId xmlns:a16="http://schemas.microsoft.com/office/drawing/2014/main" id="{0CD1D888-5EB0-E6EC-F2C3-F594FE0E84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61" t="3342" r="3724" b="4350"/>
          <a:stretch/>
        </p:blipFill>
        <p:spPr bwMode="auto">
          <a:xfrm>
            <a:off x="6742091" y="2076032"/>
            <a:ext cx="5449909" cy="3894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02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9393-B48B-4CFA-A099-BED01D11C937}"/>
              </a:ext>
            </a:extLst>
          </p:cNvPr>
          <p:cNvSpPr>
            <a:spLocks noGrp="1"/>
          </p:cNvSpPr>
          <p:nvPr>
            <p:ph type="title"/>
          </p:nvPr>
        </p:nvSpPr>
        <p:spPr/>
        <p:txBody>
          <a:bodyPr>
            <a:normAutofit/>
          </a:bodyPr>
          <a:lstStyle/>
          <a:p>
            <a:r>
              <a:rPr lang="en-US" sz="4300" b="1" dirty="0"/>
              <a:t>Comparing Data Management Roles</a:t>
            </a:r>
          </a:p>
        </p:txBody>
      </p:sp>
      <p:sp>
        <p:nvSpPr>
          <p:cNvPr id="7" name="Slide Number Placeholder 6">
            <a:extLst>
              <a:ext uri="{FF2B5EF4-FFF2-40B4-BE49-F238E27FC236}">
                <a16:creationId xmlns:a16="http://schemas.microsoft.com/office/drawing/2014/main" id="{0007A2D0-732E-44CD-A205-DB2B589CAC6A}"/>
              </a:ext>
            </a:extLst>
          </p:cNvPr>
          <p:cNvSpPr>
            <a:spLocks noGrp="1"/>
          </p:cNvSpPr>
          <p:nvPr>
            <p:ph type="sldNum" sz="quarter" idx="12"/>
          </p:nvPr>
        </p:nvSpPr>
        <p:spPr/>
        <p:txBody>
          <a:bodyPr/>
          <a:lstStyle/>
          <a:p>
            <a:fld id="{A97FDB90-F607-45AF-8167-FFD66923867B}" type="slidenum">
              <a:rPr lang="en-US" smtClean="0"/>
              <a:t>11</a:t>
            </a:fld>
            <a:endParaRPr lang="en-US" dirty="0"/>
          </a:p>
        </p:txBody>
      </p:sp>
      <p:cxnSp>
        <p:nvCxnSpPr>
          <p:cNvPr id="6" name="Straight Connector 5">
            <a:extLst>
              <a:ext uri="{FF2B5EF4-FFF2-40B4-BE49-F238E27FC236}">
                <a16:creationId xmlns:a16="http://schemas.microsoft.com/office/drawing/2014/main" id="{C12963E2-B072-45DD-9FAE-EB1B41E61812}"/>
              </a:ext>
            </a:extLst>
          </p:cNvPr>
          <p:cNvCxnSpPr/>
          <p:nvPr/>
        </p:nvCxnSpPr>
        <p:spPr>
          <a:xfrm>
            <a:off x="951345" y="1512244"/>
            <a:ext cx="10326255" cy="0"/>
          </a:xfrm>
          <a:prstGeom prst="line">
            <a:avLst/>
          </a:prstGeom>
          <a:ln w="28575">
            <a:solidFill>
              <a:srgbClr val="006A4E"/>
            </a:solidFill>
            <a:prstDash val="dash"/>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99024F9A-AD9A-40FD-995B-1837D0F1B0A8}"/>
              </a:ext>
            </a:extLst>
          </p:cNvPr>
          <p:cNvSpPr>
            <a:spLocks noGrp="1"/>
          </p:cNvSpPr>
          <p:nvPr>
            <p:ph idx="1"/>
          </p:nvPr>
        </p:nvSpPr>
        <p:spPr>
          <a:xfrm>
            <a:off x="433051" y="2873414"/>
            <a:ext cx="4971757" cy="2669979"/>
          </a:xfrm>
        </p:spPr>
        <p:txBody>
          <a:bodyPr>
            <a:normAutofit/>
          </a:bodyPr>
          <a:lstStyle/>
          <a:p>
            <a:pPr marL="0" indent="0" algn="just">
              <a:buNone/>
            </a:pPr>
            <a:r>
              <a:rPr lang="en-US" sz="2600" b="1" i="1" dirty="0">
                <a:cs typeface="Times New Roman" panose="02020603050405020304" pitchFamily="18" charset="0"/>
              </a:rPr>
              <a:t>Michael Bowers</a:t>
            </a:r>
            <a:r>
              <a:rPr lang="en-US" sz="2600" dirty="0">
                <a:cs typeface="Times New Roman" panose="02020603050405020304" pitchFamily="18" charset="0"/>
              </a:rPr>
              <a:t>, </a:t>
            </a:r>
            <a:r>
              <a:rPr lang="en-US" sz="2600" dirty="0">
                <a:solidFill>
                  <a:srgbClr val="006A4E"/>
                </a:solidFill>
                <a:cs typeface="Times New Roman" panose="02020603050405020304" pitchFamily="18" charset="0"/>
              </a:rPr>
              <a:t>chief architect at </a:t>
            </a:r>
            <a:r>
              <a:rPr lang="en-US" sz="2600" dirty="0" err="1">
                <a:solidFill>
                  <a:srgbClr val="006A4E"/>
                </a:solidFill>
                <a:cs typeface="Times New Roman" panose="02020603050405020304" pitchFamily="18" charset="0"/>
              </a:rPr>
              <a:t>Faircom</a:t>
            </a:r>
            <a:r>
              <a:rPr lang="en-US" sz="2600" dirty="0">
                <a:solidFill>
                  <a:srgbClr val="006A4E"/>
                </a:solidFill>
                <a:cs typeface="Times New Roman" panose="02020603050405020304" pitchFamily="18" charset="0"/>
              </a:rPr>
              <a:t> corp.</a:t>
            </a:r>
            <a:r>
              <a:rPr lang="en-US" sz="2600" dirty="0">
                <a:cs typeface="Times New Roman" panose="02020603050405020304" pitchFamily="18" charset="0"/>
              </a:rPr>
              <a:t>, mapped how data management roles differ in salary, functions and skills, based on data from job sites and his personal experience.</a:t>
            </a:r>
          </a:p>
        </p:txBody>
      </p:sp>
      <p:pic>
        <p:nvPicPr>
          <p:cNvPr id="2050" name="Picture 2" descr="Northwest Missouri State Bearcats - Wikipedia">
            <a:extLst>
              <a:ext uri="{FF2B5EF4-FFF2-40B4-BE49-F238E27FC236}">
                <a16:creationId xmlns:a16="http://schemas.microsoft.com/office/drawing/2014/main" id="{7DDB6EB2-2340-8AFA-BC73-08D905E7E4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9088" y="319088"/>
            <a:ext cx="1048512" cy="1048512"/>
          </a:xfrm>
          <a:prstGeom prst="rect">
            <a:avLst/>
          </a:prstGeom>
          <a:noFill/>
          <a:extLst>
            <a:ext uri="{909E8E84-426E-40DD-AFC4-6F175D3DCCD1}">
              <a14:hiddenFill xmlns:a14="http://schemas.microsoft.com/office/drawing/2010/main">
                <a:solidFill>
                  <a:srgbClr val="FFFFFF"/>
                </a:solidFill>
              </a14:hiddenFill>
            </a:ext>
          </a:extLst>
        </p:spPr>
      </p:pic>
      <p:pic>
        <p:nvPicPr>
          <p:cNvPr id="3" name="Content Placeholder 5">
            <a:extLst>
              <a:ext uri="{FF2B5EF4-FFF2-40B4-BE49-F238E27FC236}">
                <a16:creationId xmlns:a16="http://schemas.microsoft.com/office/drawing/2014/main" id="{C97400C1-C9AF-1C1C-42DF-1BB142AE158B}"/>
              </a:ext>
            </a:extLst>
          </p:cNvPr>
          <p:cNvPicPr>
            <a:picLocks noChangeAspect="1"/>
          </p:cNvPicPr>
          <p:nvPr/>
        </p:nvPicPr>
        <p:blipFill>
          <a:blip r:embed="rId3"/>
          <a:stretch>
            <a:fillRect/>
          </a:stretch>
        </p:blipFill>
        <p:spPr>
          <a:xfrm>
            <a:off x="5600934" y="1695334"/>
            <a:ext cx="6019331" cy="5026141"/>
          </a:xfrm>
          <a:prstGeom prst="rect">
            <a:avLst/>
          </a:prstGeom>
          <a:effectLst/>
        </p:spPr>
      </p:pic>
    </p:spTree>
    <p:extLst>
      <p:ext uri="{BB962C8B-B14F-4D97-AF65-F5344CB8AC3E}">
        <p14:creationId xmlns:p14="http://schemas.microsoft.com/office/powerpoint/2010/main" val="1629286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9393-B48B-4CFA-A099-BED01D11C937}"/>
              </a:ext>
            </a:extLst>
          </p:cNvPr>
          <p:cNvSpPr>
            <a:spLocks noGrp="1"/>
          </p:cNvSpPr>
          <p:nvPr>
            <p:ph type="title"/>
          </p:nvPr>
        </p:nvSpPr>
        <p:spPr/>
        <p:txBody>
          <a:bodyPr>
            <a:normAutofit/>
          </a:bodyPr>
          <a:lstStyle/>
          <a:p>
            <a:r>
              <a:rPr lang="en-US" sz="4800" b="1" dirty="0"/>
              <a:t>Data Engineer Skill Set</a:t>
            </a:r>
          </a:p>
        </p:txBody>
      </p:sp>
      <p:sp>
        <p:nvSpPr>
          <p:cNvPr id="7" name="Slide Number Placeholder 6">
            <a:extLst>
              <a:ext uri="{FF2B5EF4-FFF2-40B4-BE49-F238E27FC236}">
                <a16:creationId xmlns:a16="http://schemas.microsoft.com/office/drawing/2014/main" id="{0007A2D0-732E-44CD-A205-DB2B589CAC6A}"/>
              </a:ext>
            </a:extLst>
          </p:cNvPr>
          <p:cNvSpPr>
            <a:spLocks noGrp="1"/>
          </p:cNvSpPr>
          <p:nvPr>
            <p:ph type="sldNum" sz="quarter" idx="12"/>
          </p:nvPr>
        </p:nvSpPr>
        <p:spPr/>
        <p:txBody>
          <a:bodyPr/>
          <a:lstStyle/>
          <a:p>
            <a:fld id="{A97FDB90-F607-45AF-8167-FFD66923867B}" type="slidenum">
              <a:rPr lang="en-US" smtClean="0"/>
              <a:t>12</a:t>
            </a:fld>
            <a:endParaRPr lang="en-US" dirty="0"/>
          </a:p>
        </p:txBody>
      </p:sp>
      <p:cxnSp>
        <p:nvCxnSpPr>
          <p:cNvPr id="6" name="Straight Connector 5">
            <a:extLst>
              <a:ext uri="{FF2B5EF4-FFF2-40B4-BE49-F238E27FC236}">
                <a16:creationId xmlns:a16="http://schemas.microsoft.com/office/drawing/2014/main" id="{C12963E2-B072-45DD-9FAE-EB1B41E61812}"/>
              </a:ext>
            </a:extLst>
          </p:cNvPr>
          <p:cNvCxnSpPr/>
          <p:nvPr/>
        </p:nvCxnSpPr>
        <p:spPr>
          <a:xfrm>
            <a:off x="951345" y="1512244"/>
            <a:ext cx="10326255" cy="0"/>
          </a:xfrm>
          <a:prstGeom prst="line">
            <a:avLst/>
          </a:prstGeom>
          <a:ln w="28575">
            <a:solidFill>
              <a:srgbClr val="006A4E"/>
            </a:solidFill>
            <a:prstDash val="dash"/>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99024F9A-AD9A-40FD-995B-1837D0F1B0A8}"/>
              </a:ext>
            </a:extLst>
          </p:cNvPr>
          <p:cNvSpPr>
            <a:spLocks noGrp="1"/>
          </p:cNvSpPr>
          <p:nvPr>
            <p:ph idx="1"/>
          </p:nvPr>
        </p:nvSpPr>
        <p:spPr>
          <a:xfrm>
            <a:off x="838200" y="2264247"/>
            <a:ext cx="4507523" cy="3655068"/>
          </a:xfrm>
        </p:spPr>
        <p:txBody>
          <a:bodyPr>
            <a:normAutofit/>
          </a:bodyPr>
          <a:lstStyle/>
          <a:p>
            <a:pPr algn="just"/>
            <a:r>
              <a:rPr lang="en-US" sz="2400" dirty="0"/>
              <a:t>Data engineers are skilled in programming languages such as C#, Java, Python, R, Ruby, Scala and SQL. </a:t>
            </a:r>
          </a:p>
          <a:p>
            <a:pPr algn="just"/>
            <a:r>
              <a:rPr lang="en-US" sz="2400" dirty="0"/>
              <a:t> These tools are constantly changing, and it varies by industry.</a:t>
            </a:r>
          </a:p>
          <a:p>
            <a:pPr algn="just"/>
            <a:r>
              <a:rPr lang="en-US" sz="2400" dirty="0"/>
              <a:t>Some, such as SQL, have been around forever. </a:t>
            </a:r>
          </a:p>
          <a:p>
            <a:pPr algn="just"/>
            <a:endParaRPr lang="en-US" dirty="0"/>
          </a:p>
        </p:txBody>
      </p:sp>
      <p:pic>
        <p:nvPicPr>
          <p:cNvPr id="2050" name="Picture 2" descr="Northwest Missouri State Bearcats - Wikipedia">
            <a:extLst>
              <a:ext uri="{FF2B5EF4-FFF2-40B4-BE49-F238E27FC236}">
                <a16:creationId xmlns:a16="http://schemas.microsoft.com/office/drawing/2014/main" id="{7DDB6EB2-2340-8AFA-BC73-08D905E7E4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9088" y="319088"/>
            <a:ext cx="1048512" cy="10485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technologies in data engineering">
            <a:extLst>
              <a:ext uri="{FF2B5EF4-FFF2-40B4-BE49-F238E27FC236}">
                <a16:creationId xmlns:a16="http://schemas.microsoft.com/office/drawing/2014/main" id="{1323C310-A9C3-BC83-9308-E7BCD26DFD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51" t="4997" r="9744" b="6852"/>
          <a:stretch/>
        </p:blipFill>
        <p:spPr bwMode="auto">
          <a:xfrm>
            <a:off x="5509848" y="1918323"/>
            <a:ext cx="5992837" cy="4346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600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9393-B48B-4CFA-A099-BED01D11C937}"/>
              </a:ext>
            </a:extLst>
          </p:cNvPr>
          <p:cNvSpPr>
            <a:spLocks noGrp="1"/>
          </p:cNvSpPr>
          <p:nvPr>
            <p:ph type="title"/>
          </p:nvPr>
        </p:nvSpPr>
        <p:spPr/>
        <p:txBody>
          <a:bodyPr>
            <a:normAutofit/>
          </a:bodyPr>
          <a:lstStyle/>
          <a:p>
            <a:r>
              <a:rPr lang="en-US" sz="4400" b="1" dirty="0"/>
              <a:t>Data Engineer Skill Set</a:t>
            </a:r>
            <a:endParaRPr lang="en-US" sz="4300" b="1" dirty="0"/>
          </a:p>
        </p:txBody>
      </p:sp>
      <p:sp>
        <p:nvSpPr>
          <p:cNvPr id="7" name="Slide Number Placeholder 6">
            <a:extLst>
              <a:ext uri="{FF2B5EF4-FFF2-40B4-BE49-F238E27FC236}">
                <a16:creationId xmlns:a16="http://schemas.microsoft.com/office/drawing/2014/main" id="{0007A2D0-732E-44CD-A205-DB2B589CAC6A}"/>
              </a:ext>
            </a:extLst>
          </p:cNvPr>
          <p:cNvSpPr>
            <a:spLocks noGrp="1"/>
          </p:cNvSpPr>
          <p:nvPr>
            <p:ph type="sldNum" sz="quarter" idx="12"/>
          </p:nvPr>
        </p:nvSpPr>
        <p:spPr/>
        <p:txBody>
          <a:bodyPr/>
          <a:lstStyle/>
          <a:p>
            <a:fld id="{A97FDB90-F607-45AF-8167-FFD66923867B}" type="slidenum">
              <a:rPr lang="en-US" smtClean="0"/>
              <a:t>13</a:t>
            </a:fld>
            <a:endParaRPr lang="en-US" dirty="0"/>
          </a:p>
        </p:txBody>
      </p:sp>
      <p:cxnSp>
        <p:nvCxnSpPr>
          <p:cNvPr id="6" name="Straight Connector 5">
            <a:extLst>
              <a:ext uri="{FF2B5EF4-FFF2-40B4-BE49-F238E27FC236}">
                <a16:creationId xmlns:a16="http://schemas.microsoft.com/office/drawing/2014/main" id="{C12963E2-B072-45DD-9FAE-EB1B41E61812}"/>
              </a:ext>
            </a:extLst>
          </p:cNvPr>
          <p:cNvCxnSpPr/>
          <p:nvPr/>
        </p:nvCxnSpPr>
        <p:spPr>
          <a:xfrm>
            <a:off x="951345" y="1512244"/>
            <a:ext cx="10326255" cy="0"/>
          </a:xfrm>
          <a:prstGeom prst="line">
            <a:avLst/>
          </a:prstGeom>
          <a:ln w="28575">
            <a:solidFill>
              <a:srgbClr val="006A4E"/>
            </a:solidFill>
            <a:prstDash val="dash"/>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99024F9A-AD9A-40FD-995B-1837D0F1B0A8}"/>
              </a:ext>
            </a:extLst>
          </p:cNvPr>
          <p:cNvSpPr>
            <a:spLocks noGrp="1"/>
          </p:cNvSpPr>
          <p:nvPr>
            <p:ph idx="1"/>
          </p:nvPr>
        </p:nvSpPr>
        <p:spPr>
          <a:xfrm>
            <a:off x="838200" y="1690688"/>
            <a:ext cx="10515600" cy="4802187"/>
          </a:xfrm>
        </p:spPr>
        <p:txBody>
          <a:bodyPr>
            <a:normAutofit lnSpcReduction="10000"/>
          </a:bodyPr>
          <a:lstStyle/>
          <a:p>
            <a:r>
              <a:rPr lang="en-US" b="1" dirty="0">
                <a:solidFill>
                  <a:srgbClr val="4F7AC7"/>
                </a:solidFill>
              </a:rPr>
              <a:t>Important skill areas are:  </a:t>
            </a:r>
          </a:p>
          <a:p>
            <a:pPr marL="914400" lvl="1" indent="-457200" algn="just">
              <a:buFont typeface="+mj-lt"/>
              <a:buAutoNum type="arabicPeriod"/>
            </a:pPr>
            <a:r>
              <a:rPr lang="en-US" sz="2200" b="1" dirty="0">
                <a:solidFill>
                  <a:srgbClr val="FF0000"/>
                </a:solidFill>
              </a:rPr>
              <a:t>Foundation software engineering </a:t>
            </a:r>
            <a:r>
              <a:rPr lang="en-US" sz="2200" dirty="0"/>
              <a:t>– Agile, </a:t>
            </a:r>
            <a:r>
              <a:rPr lang="en-US" sz="2200" dirty="0" err="1"/>
              <a:t>devOps</a:t>
            </a:r>
            <a:r>
              <a:rPr lang="en-US" sz="2200" dirty="0"/>
              <a:t>, architecture design, service-oriented architecture.</a:t>
            </a:r>
          </a:p>
          <a:p>
            <a:pPr marL="914400" lvl="1" indent="-457200" algn="just">
              <a:buFont typeface="+mj-lt"/>
              <a:buAutoNum type="arabicPeriod"/>
            </a:pPr>
            <a:r>
              <a:rPr lang="en-US" sz="2200" b="1" dirty="0">
                <a:solidFill>
                  <a:srgbClr val="FF0000"/>
                </a:solidFill>
              </a:rPr>
              <a:t>Distributed systems </a:t>
            </a:r>
            <a:r>
              <a:rPr lang="en-US" sz="2200" dirty="0"/>
              <a:t>– This would include software engineer skills and software architect skills.</a:t>
            </a:r>
          </a:p>
          <a:p>
            <a:pPr marL="914400" lvl="1" indent="-457200" algn="just">
              <a:buFont typeface="+mj-lt"/>
              <a:buAutoNum type="arabicPeriod"/>
            </a:pPr>
            <a:r>
              <a:rPr lang="en-US" sz="2200" b="1" dirty="0">
                <a:solidFill>
                  <a:srgbClr val="FF0000"/>
                </a:solidFill>
              </a:rPr>
              <a:t>Open Frameworks </a:t>
            </a:r>
            <a:r>
              <a:rPr lang="en-US" sz="2200" dirty="0"/>
              <a:t>– Apache Spark, Hadoop, perhaps Hive, MapReduce, Kafka and others…</a:t>
            </a:r>
          </a:p>
          <a:p>
            <a:pPr marL="914400" lvl="1" indent="-457200" algn="just">
              <a:buFont typeface="+mj-lt"/>
              <a:buAutoNum type="arabicPeriod"/>
            </a:pPr>
            <a:r>
              <a:rPr lang="en-US" sz="2200" b="1" dirty="0">
                <a:solidFill>
                  <a:srgbClr val="FF0000"/>
                </a:solidFill>
              </a:rPr>
              <a:t>SQL</a:t>
            </a:r>
            <a:r>
              <a:rPr lang="en-US" sz="2200" dirty="0"/>
              <a:t> – This is a database staple and remains that way.</a:t>
            </a:r>
          </a:p>
          <a:p>
            <a:pPr marL="914400" lvl="1" indent="-457200" algn="just">
              <a:buFont typeface="+mj-lt"/>
              <a:buAutoNum type="arabicPeriod"/>
            </a:pPr>
            <a:r>
              <a:rPr lang="en-US" sz="2200" b="1" dirty="0">
                <a:solidFill>
                  <a:srgbClr val="FF0000"/>
                </a:solidFill>
              </a:rPr>
              <a:t>Programming</a:t>
            </a:r>
            <a:r>
              <a:rPr lang="en-US" sz="2200" dirty="0"/>
              <a:t> – Python has become the favored language for working with data. Java on the other hand, while still widely sought has fallen out of favor with most data scientists and engineers. Scala is another language that Apache Spark and Kafka are based on.</a:t>
            </a:r>
          </a:p>
          <a:p>
            <a:pPr marL="914400" lvl="1" indent="-457200" algn="just">
              <a:buFont typeface="+mj-lt"/>
              <a:buAutoNum type="arabicPeriod"/>
            </a:pPr>
            <a:r>
              <a:rPr lang="en-US" sz="2200" b="1" dirty="0">
                <a:solidFill>
                  <a:srgbClr val="FF0000"/>
                </a:solidFill>
              </a:rPr>
              <a:t>Pandas</a:t>
            </a:r>
            <a:r>
              <a:rPr lang="en-US" sz="2200" dirty="0"/>
              <a:t> – a Python library for cleaning and manipulating data.</a:t>
            </a:r>
          </a:p>
          <a:p>
            <a:pPr marL="914400" lvl="1" indent="-457200" algn="just">
              <a:buFont typeface="+mj-lt"/>
              <a:buAutoNum type="arabicPeriod"/>
            </a:pPr>
            <a:r>
              <a:rPr lang="en-US" sz="2200" b="1" dirty="0">
                <a:solidFill>
                  <a:srgbClr val="FF0000"/>
                </a:solidFill>
              </a:rPr>
              <a:t>Visualization</a:t>
            </a:r>
            <a:r>
              <a:rPr lang="en-US" sz="2200" dirty="0"/>
              <a:t>/dashboards</a:t>
            </a:r>
          </a:p>
          <a:p>
            <a:pPr marL="914400" lvl="1" indent="-457200" algn="just">
              <a:buFont typeface="+mj-lt"/>
              <a:buAutoNum type="arabicPeriod"/>
            </a:pPr>
            <a:endParaRPr lang="en-US" sz="2200" dirty="0"/>
          </a:p>
          <a:p>
            <a:pPr algn="just"/>
            <a:endParaRPr lang="en-US" dirty="0"/>
          </a:p>
        </p:txBody>
      </p:sp>
      <p:pic>
        <p:nvPicPr>
          <p:cNvPr id="2050" name="Picture 2" descr="Northwest Missouri State Bearcats - Wikipedia">
            <a:extLst>
              <a:ext uri="{FF2B5EF4-FFF2-40B4-BE49-F238E27FC236}">
                <a16:creationId xmlns:a16="http://schemas.microsoft.com/office/drawing/2014/main" id="{7DDB6EB2-2340-8AFA-BC73-08D905E7E4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9088" y="319088"/>
            <a:ext cx="1048512" cy="1048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556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9393-B48B-4CFA-A099-BED01D11C937}"/>
              </a:ext>
            </a:extLst>
          </p:cNvPr>
          <p:cNvSpPr>
            <a:spLocks noGrp="1"/>
          </p:cNvSpPr>
          <p:nvPr>
            <p:ph type="title"/>
          </p:nvPr>
        </p:nvSpPr>
        <p:spPr/>
        <p:txBody>
          <a:bodyPr>
            <a:normAutofit/>
          </a:bodyPr>
          <a:lstStyle/>
          <a:p>
            <a:r>
              <a:rPr lang="en-US" sz="4400" b="1" dirty="0"/>
              <a:t>Data Engineer Skill Set</a:t>
            </a:r>
            <a:endParaRPr lang="en-US" sz="4300" b="1" dirty="0"/>
          </a:p>
        </p:txBody>
      </p:sp>
      <p:sp>
        <p:nvSpPr>
          <p:cNvPr id="7" name="Slide Number Placeholder 6">
            <a:extLst>
              <a:ext uri="{FF2B5EF4-FFF2-40B4-BE49-F238E27FC236}">
                <a16:creationId xmlns:a16="http://schemas.microsoft.com/office/drawing/2014/main" id="{0007A2D0-732E-44CD-A205-DB2B589CAC6A}"/>
              </a:ext>
            </a:extLst>
          </p:cNvPr>
          <p:cNvSpPr>
            <a:spLocks noGrp="1"/>
          </p:cNvSpPr>
          <p:nvPr>
            <p:ph type="sldNum" sz="quarter" idx="12"/>
          </p:nvPr>
        </p:nvSpPr>
        <p:spPr/>
        <p:txBody>
          <a:bodyPr/>
          <a:lstStyle/>
          <a:p>
            <a:fld id="{A97FDB90-F607-45AF-8167-FFD66923867B}" type="slidenum">
              <a:rPr lang="en-US" smtClean="0"/>
              <a:t>14</a:t>
            </a:fld>
            <a:endParaRPr lang="en-US" dirty="0"/>
          </a:p>
        </p:txBody>
      </p:sp>
      <p:cxnSp>
        <p:nvCxnSpPr>
          <p:cNvPr id="6" name="Straight Connector 5">
            <a:extLst>
              <a:ext uri="{FF2B5EF4-FFF2-40B4-BE49-F238E27FC236}">
                <a16:creationId xmlns:a16="http://schemas.microsoft.com/office/drawing/2014/main" id="{C12963E2-B072-45DD-9FAE-EB1B41E61812}"/>
              </a:ext>
            </a:extLst>
          </p:cNvPr>
          <p:cNvCxnSpPr/>
          <p:nvPr/>
        </p:nvCxnSpPr>
        <p:spPr>
          <a:xfrm>
            <a:off x="951345" y="1512244"/>
            <a:ext cx="10326255" cy="0"/>
          </a:xfrm>
          <a:prstGeom prst="line">
            <a:avLst/>
          </a:prstGeom>
          <a:ln w="28575">
            <a:solidFill>
              <a:srgbClr val="006A4E"/>
            </a:solidFill>
            <a:prstDash val="dash"/>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99024F9A-AD9A-40FD-995B-1837D0F1B0A8}"/>
              </a:ext>
            </a:extLst>
          </p:cNvPr>
          <p:cNvSpPr>
            <a:spLocks noGrp="1"/>
          </p:cNvSpPr>
          <p:nvPr>
            <p:ph idx="1"/>
          </p:nvPr>
        </p:nvSpPr>
        <p:spPr>
          <a:xfrm>
            <a:off x="838200" y="1690688"/>
            <a:ext cx="10515600" cy="4802187"/>
          </a:xfrm>
        </p:spPr>
        <p:txBody>
          <a:bodyPr>
            <a:normAutofit/>
          </a:bodyPr>
          <a:lstStyle/>
          <a:p>
            <a:pPr marL="914400" lvl="1" indent="-457200" algn="just">
              <a:buFont typeface="+mj-lt"/>
              <a:buAutoNum type="arabicPeriod" startAt="6"/>
            </a:pPr>
            <a:r>
              <a:rPr lang="en-US" sz="2200" b="1" dirty="0">
                <a:solidFill>
                  <a:srgbClr val="FF0000"/>
                </a:solidFill>
              </a:rPr>
              <a:t>Cloud</a:t>
            </a:r>
            <a:r>
              <a:rPr lang="en-US" sz="2200" dirty="0"/>
              <a:t> </a:t>
            </a:r>
            <a:r>
              <a:rPr lang="en-US" sz="2200" b="1" dirty="0">
                <a:solidFill>
                  <a:srgbClr val="FF0000"/>
                </a:solidFill>
              </a:rPr>
              <a:t>platforms</a:t>
            </a:r>
            <a:r>
              <a:rPr lang="en-US" sz="2200" dirty="0"/>
              <a:t> – AWS is probably the most prevalent cloud skill set for Data Engineers to know. Google Cloud Data Engineering and Microsoft Azure are right behind.</a:t>
            </a:r>
          </a:p>
          <a:p>
            <a:pPr marL="914400" lvl="1" indent="-457200" algn="just">
              <a:buFont typeface="+mj-lt"/>
              <a:buAutoNum type="arabicPeriod" startAt="6"/>
            </a:pPr>
            <a:r>
              <a:rPr lang="en-US" sz="2200" b="1" dirty="0">
                <a:solidFill>
                  <a:srgbClr val="FF0000"/>
                </a:solidFill>
              </a:rPr>
              <a:t>Analytics</a:t>
            </a:r>
            <a:r>
              <a:rPr lang="en-US" sz="2200" dirty="0"/>
              <a:t> – While mainly the realm of data scientists, statistical analysis skills or understanding of some of the different mathematical principles or probabilistic principles are necessary for being able to properly manipulate the data so that it is in a shape that is accessible for the people who are doing the end analysis on it.</a:t>
            </a:r>
          </a:p>
          <a:p>
            <a:pPr marL="914400" lvl="1" indent="-457200" algn="just">
              <a:buFont typeface="+mj-lt"/>
              <a:buAutoNum type="arabicPeriod" startAt="6"/>
            </a:pPr>
            <a:r>
              <a:rPr lang="en-US" sz="2200" b="1" dirty="0">
                <a:solidFill>
                  <a:srgbClr val="FF0000"/>
                </a:solidFill>
              </a:rPr>
              <a:t>Data</a:t>
            </a:r>
            <a:r>
              <a:rPr lang="en-US" sz="2200" dirty="0"/>
              <a:t> </a:t>
            </a:r>
            <a:r>
              <a:rPr lang="en-US" sz="2200" b="1" dirty="0">
                <a:solidFill>
                  <a:srgbClr val="FF0000"/>
                </a:solidFill>
              </a:rPr>
              <a:t>modeling</a:t>
            </a:r>
            <a:r>
              <a:rPr lang="en-US" sz="2200" dirty="0"/>
              <a:t> – Data modeling knowledge is quite important now in the sense that a Data Engineer needs to know how they are going to structure tables, partitions, where to normalize and </a:t>
            </a:r>
            <a:r>
              <a:rPr lang="en-US" sz="2200" dirty="0" err="1"/>
              <a:t>denormalize</a:t>
            </a:r>
            <a:r>
              <a:rPr lang="en-US" sz="2200" dirty="0"/>
              <a:t> data in the warehouse, etc. and how to think about retrieving certain attributes.</a:t>
            </a:r>
          </a:p>
        </p:txBody>
      </p:sp>
      <p:pic>
        <p:nvPicPr>
          <p:cNvPr id="2050" name="Picture 2" descr="Northwest Missouri State Bearcats - Wikipedia">
            <a:extLst>
              <a:ext uri="{FF2B5EF4-FFF2-40B4-BE49-F238E27FC236}">
                <a16:creationId xmlns:a16="http://schemas.microsoft.com/office/drawing/2014/main" id="{7DDB6EB2-2340-8AFA-BC73-08D905E7E4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9088" y="319088"/>
            <a:ext cx="1048512" cy="1048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9394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9393-B48B-4CFA-A099-BED01D11C937}"/>
              </a:ext>
            </a:extLst>
          </p:cNvPr>
          <p:cNvSpPr>
            <a:spLocks noGrp="1"/>
          </p:cNvSpPr>
          <p:nvPr>
            <p:ph type="title"/>
          </p:nvPr>
        </p:nvSpPr>
        <p:spPr/>
        <p:txBody>
          <a:bodyPr>
            <a:normAutofit/>
          </a:bodyPr>
          <a:lstStyle/>
          <a:p>
            <a:r>
              <a:rPr lang="en-US" sz="4800" b="1" dirty="0"/>
              <a:t>Data Engineer vs. Database Engineer</a:t>
            </a:r>
          </a:p>
        </p:txBody>
      </p:sp>
      <p:sp>
        <p:nvSpPr>
          <p:cNvPr id="7" name="Slide Number Placeholder 6">
            <a:extLst>
              <a:ext uri="{FF2B5EF4-FFF2-40B4-BE49-F238E27FC236}">
                <a16:creationId xmlns:a16="http://schemas.microsoft.com/office/drawing/2014/main" id="{0007A2D0-732E-44CD-A205-DB2B589CAC6A}"/>
              </a:ext>
            </a:extLst>
          </p:cNvPr>
          <p:cNvSpPr>
            <a:spLocks noGrp="1"/>
          </p:cNvSpPr>
          <p:nvPr>
            <p:ph type="sldNum" sz="quarter" idx="12"/>
          </p:nvPr>
        </p:nvSpPr>
        <p:spPr/>
        <p:txBody>
          <a:bodyPr/>
          <a:lstStyle/>
          <a:p>
            <a:fld id="{A97FDB90-F607-45AF-8167-FFD66923867B}" type="slidenum">
              <a:rPr lang="en-US" smtClean="0"/>
              <a:t>15</a:t>
            </a:fld>
            <a:endParaRPr lang="en-US" dirty="0"/>
          </a:p>
        </p:txBody>
      </p:sp>
      <p:cxnSp>
        <p:nvCxnSpPr>
          <p:cNvPr id="6" name="Straight Connector 5">
            <a:extLst>
              <a:ext uri="{FF2B5EF4-FFF2-40B4-BE49-F238E27FC236}">
                <a16:creationId xmlns:a16="http://schemas.microsoft.com/office/drawing/2014/main" id="{C12963E2-B072-45DD-9FAE-EB1B41E61812}"/>
              </a:ext>
            </a:extLst>
          </p:cNvPr>
          <p:cNvCxnSpPr/>
          <p:nvPr/>
        </p:nvCxnSpPr>
        <p:spPr>
          <a:xfrm>
            <a:off x="951345" y="1512244"/>
            <a:ext cx="10326255" cy="0"/>
          </a:xfrm>
          <a:prstGeom prst="line">
            <a:avLst/>
          </a:prstGeom>
          <a:ln w="28575">
            <a:solidFill>
              <a:srgbClr val="006A4E"/>
            </a:solidFill>
            <a:prstDash val="dash"/>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99024F9A-AD9A-40FD-995B-1837D0F1B0A8}"/>
              </a:ext>
            </a:extLst>
          </p:cNvPr>
          <p:cNvSpPr>
            <a:spLocks noGrp="1"/>
          </p:cNvSpPr>
          <p:nvPr>
            <p:ph idx="1"/>
          </p:nvPr>
        </p:nvSpPr>
        <p:spPr>
          <a:xfrm>
            <a:off x="838200" y="1690688"/>
            <a:ext cx="6251917" cy="4802187"/>
          </a:xfrm>
        </p:spPr>
        <p:txBody>
          <a:bodyPr>
            <a:normAutofit/>
          </a:bodyPr>
          <a:lstStyle/>
          <a:p>
            <a:pPr algn="just"/>
            <a:r>
              <a:rPr lang="en-US" sz="2400" dirty="0"/>
              <a:t>Database Engineers are responsible for designing, implementing, and maintaining the databases that power businesses and other organizations. </a:t>
            </a:r>
          </a:p>
          <a:p>
            <a:pPr lvl="1" algn="just"/>
            <a:r>
              <a:rPr lang="en-US" sz="2000" dirty="0"/>
              <a:t>They work with Database Administrators to ensure that databases are up to date and free of errors. </a:t>
            </a:r>
          </a:p>
          <a:p>
            <a:pPr lvl="1" algn="just"/>
            <a:r>
              <a:rPr lang="en-US" sz="2000" dirty="0"/>
              <a:t>Database Engineers also work with software developers to ensure that new applications are compatible with existing databases. </a:t>
            </a:r>
          </a:p>
          <a:p>
            <a:pPr lvl="1" algn="just"/>
            <a:r>
              <a:rPr lang="en-US" sz="2000" dirty="0"/>
              <a:t>In addition, they may be responsible for developing new database applications or modifying existing ones. </a:t>
            </a:r>
          </a:p>
          <a:p>
            <a:pPr lvl="1" algn="just"/>
            <a:r>
              <a:rPr lang="en-US" sz="2000" dirty="0"/>
              <a:t>Database Engineers typically have a bachelor’s degree in computer science or a related field.</a:t>
            </a:r>
          </a:p>
        </p:txBody>
      </p:sp>
      <p:pic>
        <p:nvPicPr>
          <p:cNvPr id="2050" name="Picture 2" descr="Northwest Missouri State Bearcats - Wikipedia">
            <a:extLst>
              <a:ext uri="{FF2B5EF4-FFF2-40B4-BE49-F238E27FC236}">
                <a16:creationId xmlns:a16="http://schemas.microsoft.com/office/drawing/2014/main" id="{7DDB6EB2-2340-8AFA-BC73-08D905E7E4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9088" y="319088"/>
            <a:ext cx="1048512" cy="1048512"/>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Database Engineering | AndGate Informatics Pvt Ltd.">
            <a:extLst>
              <a:ext uri="{FF2B5EF4-FFF2-40B4-BE49-F238E27FC236}">
                <a16:creationId xmlns:a16="http://schemas.microsoft.com/office/drawing/2014/main" id="{756B2AD7-EDA9-D0A3-6EB7-AD77863C67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270" r="11846"/>
          <a:stretch/>
        </p:blipFill>
        <p:spPr bwMode="auto">
          <a:xfrm>
            <a:off x="7302568" y="2092004"/>
            <a:ext cx="4051232" cy="3863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0553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9393-B48B-4CFA-A099-BED01D11C937}"/>
              </a:ext>
            </a:extLst>
          </p:cNvPr>
          <p:cNvSpPr>
            <a:spLocks noGrp="1"/>
          </p:cNvSpPr>
          <p:nvPr>
            <p:ph type="title"/>
          </p:nvPr>
        </p:nvSpPr>
        <p:spPr/>
        <p:txBody>
          <a:bodyPr>
            <a:normAutofit/>
          </a:bodyPr>
          <a:lstStyle/>
          <a:p>
            <a:r>
              <a:rPr lang="en-US" sz="4800" b="1" dirty="0"/>
              <a:t>Data Engineer vs. Software Engineer</a:t>
            </a:r>
          </a:p>
        </p:txBody>
      </p:sp>
      <p:sp>
        <p:nvSpPr>
          <p:cNvPr id="7" name="Slide Number Placeholder 6">
            <a:extLst>
              <a:ext uri="{FF2B5EF4-FFF2-40B4-BE49-F238E27FC236}">
                <a16:creationId xmlns:a16="http://schemas.microsoft.com/office/drawing/2014/main" id="{0007A2D0-732E-44CD-A205-DB2B589CAC6A}"/>
              </a:ext>
            </a:extLst>
          </p:cNvPr>
          <p:cNvSpPr>
            <a:spLocks noGrp="1"/>
          </p:cNvSpPr>
          <p:nvPr>
            <p:ph type="sldNum" sz="quarter" idx="12"/>
          </p:nvPr>
        </p:nvSpPr>
        <p:spPr/>
        <p:txBody>
          <a:bodyPr/>
          <a:lstStyle/>
          <a:p>
            <a:fld id="{A97FDB90-F607-45AF-8167-FFD66923867B}" type="slidenum">
              <a:rPr lang="en-US" smtClean="0"/>
              <a:t>16</a:t>
            </a:fld>
            <a:endParaRPr lang="en-US" dirty="0"/>
          </a:p>
        </p:txBody>
      </p:sp>
      <p:cxnSp>
        <p:nvCxnSpPr>
          <p:cNvPr id="6" name="Straight Connector 5">
            <a:extLst>
              <a:ext uri="{FF2B5EF4-FFF2-40B4-BE49-F238E27FC236}">
                <a16:creationId xmlns:a16="http://schemas.microsoft.com/office/drawing/2014/main" id="{C12963E2-B072-45DD-9FAE-EB1B41E61812}"/>
              </a:ext>
            </a:extLst>
          </p:cNvPr>
          <p:cNvCxnSpPr/>
          <p:nvPr/>
        </p:nvCxnSpPr>
        <p:spPr>
          <a:xfrm>
            <a:off x="951345" y="1512244"/>
            <a:ext cx="10326255" cy="0"/>
          </a:xfrm>
          <a:prstGeom prst="line">
            <a:avLst/>
          </a:prstGeom>
          <a:ln w="28575">
            <a:solidFill>
              <a:srgbClr val="006A4E"/>
            </a:solidFill>
            <a:prstDash val="dash"/>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99024F9A-AD9A-40FD-995B-1837D0F1B0A8}"/>
              </a:ext>
            </a:extLst>
          </p:cNvPr>
          <p:cNvSpPr>
            <a:spLocks noGrp="1"/>
          </p:cNvSpPr>
          <p:nvPr>
            <p:ph idx="1"/>
          </p:nvPr>
        </p:nvSpPr>
        <p:spPr>
          <a:xfrm>
            <a:off x="838200" y="1690688"/>
            <a:ext cx="10515600" cy="4802187"/>
          </a:xfrm>
        </p:spPr>
        <p:txBody>
          <a:bodyPr>
            <a:normAutofit/>
          </a:bodyPr>
          <a:lstStyle/>
          <a:p>
            <a:pPr algn="just"/>
            <a:r>
              <a:rPr lang="en-US" sz="2400" dirty="0"/>
              <a:t>The biggest difference between data engineering and software engineering is the scope of work. </a:t>
            </a:r>
          </a:p>
          <a:p>
            <a:pPr lvl="1" algn="just"/>
            <a:r>
              <a:rPr lang="en-US" sz="2000" dirty="0"/>
              <a:t>Data engineers build data systems and databases while software engineers create applications, software, and other products. </a:t>
            </a:r>
          </a:p>
          <a:p>
            <a:pPr lvl="1" algn="just"/>
            <a:r>
              <a:rPr lang="en-US" sz="2000" dirty="0"/>
              <a:t>A data engineer typically works with big data to create the infrastructure so data analysts, data scientists, and business analysts can maneuver the data for their specific needs.</a:t>
            </a:r>
          </a:p>
        </p:txBody>
      </p:sp>
      <p:pic>
        <p:nvPicPr>
          <p:cNvPr id="2050" name="Picture 2" descr="Northwest Missouri State Bearcats - Wikipedia">
            <a:extLst>
              <a:ext uri="{FF2B5EF4-FFF2-40B4-BE49-F238E27FC236}">
                <a16:creationId xmlns:a16="http://schemas.microsoft.com/office/drawing/2014/main" id="{7DDB6EB2-2340-8AFA-BC73-08D905E7E4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9088" y="319088"/>
            <a:ext cx="1048512" cy="1048512"/>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What is Software Engineering?">
            <a:extLst>
              <a:ext uri="{FF2B5EF4-FFF2-40B4-BE49-F238E27FC236}">
                <a16:creationId xmlns:a16="http://schemas.microsoft.com/office/drawing/2014/main" id="{7B2AE5FE-3DA4-DB49-9030-1DB3F59CF8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669"/>
          <a:stretch/>
        </p:blipFill>
        <p:spPr bwMode="auto">
          <a:xfrm>
            <a:off x="3211658" y="3812345"/>
            <a:ext cx="5768683" cy="3045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45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9393-B48B-4CFA-A099-BED01D11C937}"/>
              </a:ext>
            </a:extLst>
          </p:cNvPr>
          <p:cNvSpPr>
            <a:spLocks noGrp="1"/>
          </p:cNvSpPr>
          <p:nvPr>
            <p:ph type="title"/>
          </p:nvPr>
        </p:nvSpPr>
        <p:spPr/>
        <p:txBody>
          <a:bodyPr>
            <a:normAutofit/>
          </a:bodyPr>
          <a:lstStyle/>
          <a:p>
            <a:r>
              <a:rPr lang="en-US" sz="4800" b="1" dirty="0"/>
              <a:t>Data Engineer vs. Software Engineer</a:t>
            </a:r>
          </a:p>
        </p:txBody>
      </p:sp>
      <p:sp>
        <p:nvSpPr>
          <p:cNvPr id="7" name="Slide Number Placeholder 6">
            <a:extLst>
              <a:ext uri="{FF2B5EF4-FFF2-40B4-BE49-F238E27FC236}">
                <a16:creationId xmlns:a16="http://schemas.microsoft.com/office/drawing/2014/main" id="{0007A2D0-732E-44CD-A205-DB2B589CAC6A}"/>
              </a:ext>
            </a:extLst>
          </p:cNvPr>
          <p:cNvSpPr>
            <a:spLocks noGrp="1"/>
          </p:cNvSpPr>
          <p:nvPr>
            <p:ph type="sldNum" sz="quarter" idx="12"/>
          </p:nvPr>
        </p:nvSpPr>
        <p:spPr/>
        <p:txBody>
          <a:bodyPr/>
          <a:lstStyle/>
          <a:p>
            <a:fld id="{A97FDB90-F607-45AF-8167-FFD66923867B}" type="slidenum">
              <a:rPr lang="en-US" smtClean="0"/>
              <a:t>17</a:t>
            </a:fld>
            <a:endParaRPr lang="en-US" dirty="0"/>
          </a:p>
        </p:txBody>
      </p:sp>
      <p:cxnSp>
        <p:nvCxnSpPr>
          <p:cNvPr id="6" name="Straight Connector 5">
            <a:extLst>
              <a:ext uri="{FF2B5EF4-FFF2-40B4-BE49-F238E27FC236}">
                <a16:creationId xmlns:a16="http://schemas.microsoft.com/office/drawing/2014/main" id="{C12963E2-B072-45DD-9FAE-EB1B41E61812}"/>
              </a:ext>
            </a:extLst>
          </p:cNvPr>
          <p:cNvCxnSpPr/>
          <p:nvPr/>
        </p:nvCxnSpPr>
        <p:spPr>
          <a:xfrm>
            <a:off x="951345" y="1512244"/>
            <a:ext cx="10326255" cy="0"/>
          </a:xfrm>
          <a:prstGeom prst="line">
            <a:avLst/>
          </a:prstGeom>
          <a:ln w="28575">
            <a:solidFill>
              <a:srgbClr val="006A4E"/>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4" name="Table 4">
            <a:extLst>
              <a:ext uri="{FF2B5EF4-FFF2-40B4-BE49-F238E27FC236}">
                <a16:creationId xmlns:a16="http://schemas.microsoft.com/office/drawing/2014/main" id="{09693619-FE89-B80F-FB40-14C4EA283D8D}"/>
              </a:ext>
            </a:extLst>
          </p:cNvPr>
          <p:cNvGraphicFramePr>
            <a:graphicFrameLocks noGrp="1"/>
          </p:cNvGraphicFramePr>
          <p:nvPr>
            <p:ph idx="1"/>
            <p:extLst>
              <p:ext uri="{D42A27DB-BD31-4B8C-83A1-F6EECF244321}">
                <p14:modId xmlns:p14="http://schemas.microsoft.com/office/powerpoint/2010/main" val="4142756882"/>
              </p:ext>
            </p:extLst>
          </p:nvPr>
        </p:nvGraphicFramePr>
        <p:xfrm>
          <a:off x="856672" y="2008505"/>
          <a:ext cx="10515600" cy="3641090"/>
        </p:xfrm>
        <a:graphic>
          <a:graphicData uri="http://schemas.openxmlformats.org/drawingml/2006/table">
            <a:tbl>
              <a:tblPr firstRow="1" bandRow="1">
                <a:tableStyleId>{5940675A-B579-460E-94D1-54222C63F5DA}</a:tableStyleId>
              </a:tblPr>
              <a:tblGrid>
                <a:gridCol w="5257800">
                  <a:extLst>
                    <a:ext uri="{9D8B030D-6E8A-4147-A177-3AD203B41FA5}">
                      <a16:colId xmlns:a16="http://schemas.microsoft.com/office/drawing/2014/main" val="672756584"/>
                    </a:ext>
                  </a:extLst>
                </a:gridCol>
                <a:gridCol w="5257800">
                  <a:extLst>
                    <a:ext uri="{9D8B030D-6E8A-4147-A177-3AD203B41FA5}">
                      <a16:colId xmlns:a16="http://schemas.microsoft.com/office/drawing/2014/main" val="4073633575"/>
                    </a:ext>
                  </a:extLst>
                </a:gridCol>
              </a:tblGrid>
              <a:tr h="370840">
                <a:tc>
                  <a:txBody>
                    <a:bodyPr/>
                    <a:lstStyle/>
                    <a:p>
                      <a:pPr algn="ctr"/>
                      <a:r>
                        <a:rPr lang="en-US" sz="2400" b="1" kern="1200" dirty="0">
                          <a:solidFill>
                            <a:srgbClr val="006A4E"/>
                          </a:solidFill>
                          <a:latin typeface="+mn-lt"/>
                          <a:ea typeface="+mn-ea"/>
                          <a:cs typeface="Times New Roman" panose="02020603050405020304" pitchFamily="18" charset="0"/>
                        </a:rPr>
                        <a:t>Data Engineer</a:t>
                      </a:r>
                    </a:p>
                  </a:txBody>
                  <a:tcPr marL="190500" marR="190500" marT="47625" marB="47625" anchor="ctr"/>
                </a:tc>
                <a:tc>
                  <a:txBody>
                    <a:bodyPr/>
                    <a:lstStyle/>
                    <a:p>
                      <a:pPr algn="ctr"/>
                      <a:r>
                        <a:rPr lang="en-US" sz="2400" b="1" kern="1200" dirty="0">
                          <a:solidFill>
                            <a:srgbClr val="006A4E"/>
                          </a:solidFill>
                          <a:latin typeface="+mn-lt"/>
                          <a:ea typeface="+mn-ea"/>
                          <a:cs typeface="Times New Roman" panose="02020603050405020304" pitchFamily="18" charset="0"/>
                        </a:rPr>
                        <a:t>Software Engineer</a:t>
                      </a:r>
                    </a:p>
                  </a:txBody>
                  <a:tcPr marL="190500" marR="190500" marT="47625" marB="47625" anchor="ctr"/>
                </a:tc>
                <a:extLst>
                  <a:ext uri="{0D108BD9-81ED-4DB2-BD59-A6C34878D82A}">
                    <a16:rowId xmlns:a16="http://schemas.microsoft.com/office/drawing/2014/main" val="3397222577"/>
                  </a:ext>
                </a:extLst>
              </a:tr>
              <a:tr h="370840">
                <a:tc>
                  <a:txBody>
                    <a:bodyPr/>
                    <a:lstStyle/>
                    <a:p>
                      <a:pPr algn="ctr"/>
                      <a:r>
                        <a:rPr lang="en-US" sz="1500" b="0" i="0" kern="1200" dirty="0">
                          <a:solidFill>
                            <a:schemeClr val="tx1"/>
                          </a:solidFill>
                          <a:effectLst/>
                          <a:latin typeface="Arial" panose="020B0604020202020204" pitchFamily="34" charset="0"/>
                          <a:ea typeface="+mn-ea"/>
                          <a:cs typeface="Arial" panose="020B0604020202020204" pitchFamily="34" charset="0"/>
                        </a:rPr>
                        <a:t>Build data systems and databases that can store, consolidate, and retrieve data</a:t>
                      </a:r>
                    </a:p>
                  </a:txBody>
                  <a:tcPr marL="190500" marR="190500" marT="47625" marB="47625" anchor="ctr"/>
                </a:tc>
                <a:tc>
                  <a:txBody>
                    <a:bodyPr/>
                    <a:lstStyle/>
                    <a:p>
                      <a:pPr algn="ctr"/>
                      <a:r>
                        <a:rPr lang="en-US" sz="1500" b="0" i="0" kern="1200">
                          <a:solidFill>
                            <a:schemeClr val="tx1"/>
                          </a:solidFill>
                          <a:effectLst/>
                          <a:latin typeface="Arial" panose="020B0604020202020204" pitchFamily="34" charset="0"/>
                          <a:ea typeface="+mn-ea"/>
                          <a:cs typeface="Arial" panose="020B0604020202020204" pitchFamily="34" charset="0"/>
                        </a:rPr>
                        <a:t>Build systems, applications, websites, and tools</a:t>
                      </a:r>
                    </a:p>
                  </a:txBody>
                  <a:tcPr marL="190500" marR="190500" marT="47625" marB="47625" anchor="ctr"/>
                </a:tc>
                <a:extLst>
                  <a:ext uri="{0D108BD9-81ED-4DB2-BD59-A6C34878D82A}">
                    <a16:rowId xmlns:a16="http://schemas.microsoft.com/office/drawing/2014/main" val="3218349996"/>
                  </a:ext>
                </a:extLst>
              </a:tr>
              <a:tr h="370840">
                <a:tc>
                  <a:txBody>
                    <a:bodyPr/>
                    <a:lstStyle/>
                    <a:p>
                      <a:pPr algn="ctr"/>
                      <a:r>
                        <a:rPr lang="en-US" sz="1500" b="0" i="0" kern="1200" dirty="0">
                          <a:solidFill>
                            <a:schemeClr val="tx1"/>
                          </a:solidFill>
                          <a:effectLst/>
                          <a:latin typeface="Arial" panose="020B0604020202020204" pitchFamily="34" charset="0"/>
                          <a:ea typeface="+mn-ea"/>
                          <a:cs typeface="Arial" panose="020B0604020202020204" pitchFamily="34" charset="0"/>
                        </a:rPr>
                        <a:t>Specialized role</a:t>
                      </a:r>
                    </a:p>
                  </a:txBody>
                  <a:tcPr marL="190500" marR="190500" marT="47625" marB="47625" anchor="ctr"/>
                </a:tc>
                <a:tc>
                  <a:txBody>
                    <a:bodyPr/>
                    <a:lstStyle/>
                    <a:p>
                      <a:pPr algn="ctr"/>
                      <a:r>
                        <a:rPr lang="en-US" sz="1500" b="0" i="0" kern="1200">
                          <a:solidFill>
                            <a:schemeClr val="tx1"/>
                          </a:solidFill>
                          <a:effectLst/>
                          <a:latin typeface="Arial" panose="020B0604020202020204" pitchFamily="34" charset="0"/>
                          <a:ea typeface="+mn-ea"/>
                          <a:cs typeface="Arial" panose="020B0604020202020204" pitchFamily="34" charset="0"/>
                        </a:rPr>
                        <a:t>Broader role</a:t>
                      </a:r>
                    </a:p>
                  </a:txBody>
                  <a:tcPr marL="190500" marR="190500" marT="47625" marB="47625" anchor="ctr"/>
                </a:tc>
                <a:extLst>
                  <a:ext uri="{0D108BD9-81ED-4DB2-BD59-A6C34878D82A}">
                    <a16:rowId xmlns:a16="http://schemas.microsoft.com/office/drawing/2014/main" val="544129550"/>
                  </a:ext>
                </a:extLst>
              </a:tr>
              <a:tr h="370840">
                <a:tc>
                  <a:txBody>
                    <a:bodyPr/>
                    <a:lstStyle/>
                    <a:p>
                      <a:pPr algn="ctr"/>
                      <a:r>
                        <a:rPr lang="en-US" sz="1500" b="0" i="0" kern="1200" dirty="0">
                          <a:solidFill>
                            <a:schemeClr val="tx1"/>
                          </a:solidFill>
                          <a:effectLst/>
                          <a:latin typeface="Arial" panose="020B0604020202020204" pitchFamily="34" charset="0"/>
                          <a:ea typeface="+mn-ea"/>
                          <a:cs typeface="Arial" panose="020B0604020202020204" pitchFamily="34" charset="0"/>
                        </a:rPr>
                        <a:t>Users are data scientists or analysts</a:t>
                      </a:r>
                    </a:p>
                  </a:txBody>
                  <a:tcPr marL="190500" marR="190500" marT="47625" marB="47625" anchor="ctr"/>
                </a:tc>
                <a:tc>
                  <a:txBody>
                    <a:bodyPr/>
                    <a:lstStyle/>
                    <a:p>
                      <a:pPr algn="ctr"/>
                      <a:r>
                        <a:rPr lang="en-US" sz="1500" b="0" i="0" kern="1200">
                          <a:solidFill>
                            <a:schemeClr val="tx1"/>
                          </a:solidFill>
                          <a:effectLst/>
                          <a:latin typeface="Arial" panose="020B0604020202020204" pitchFamily="34" charset="0"/>
                          <a:ea typeface="+mn-ea"/>
                          <a:cs typeface="Arial" panose="020B0604020202020204" pitchFamily="34" charset="0"/>
                        </a:rPr>
                        <a:t>Users are general public</a:t>
                      </a:r>
                    </a:p>
                  </a:txBody>
                  <a:tcPr marL="190500" marR="190500" marT="47625" marB="47625" anchor="ctr"/>
                </a:tc>
                <a:extLst>
                  <a:ext uri="{0D108BD9-81ED-4DB2-BD59-A6C34878D82A}">
                    <a16:rowId xmlns:a16="http://schemas.microsoft.com/office/drawing/2014/main" val="3904532945"/>
                  </a:ext>
                </a:extLst>
              </a:tr>
              <a:tr h="370840">
                <a:tc>
                  <a:txBody>
                    <a:bodyPr/>
                    <a:lstStyle/>
                    <a:p>
                      <a:pPr algn="ctr"/>
                      <a:r>
                        <a:rPr lang="en-US" sz="1500" b="0" i="0" kern="1200" dirty="0">
                          <a:solidFill>
                            <a:schemeClr val="tx1"/>
                          </a:solidFill>
                          <a:effectLst/>
                          <a:latin typeface="Arial" panose="020B0604020202020204" pitchFamily="34" charset="0"/>
                          <a:ea typeface="+mn-ea"/>
                          <a:cs typeface="Arial" panose="020B0604020202020204" pitchFamily="34" charset="0"/>
                        </a:rPr>
                        <a:t>Skills include coding and development, optimizing queries, distributed computing, building data pipelines, machine learning</a:t>
                      </a:r>
                    </a:p>
                  </a:txBody>
                  <a:tcPr marL="190500" marR="190500" marT="47625" marB="47625" anchor="ctr"/>
                </a:tc>
                <a:tc>
                  <a:txBody>
                    <a:bodyPr/>
                    <a:lstStyle/>
                    <a:p>
                      <a:pPr algn="ctr"/>
                      <a:r>
                        <a:rPr lang="en-US" sz="1500" b="0" i="0" kern="1200">
                          <a:solidFill>
                            <a:schemeClr val="tx1"/>
                          </a:solidFill>
                          <a:effectLst/>
                          <a:latin typeface="Arial" panose="020B0604020202020204" pitchFamily="34" charset="0"/>
                          <a:ea typeface="+mn-ea"/>
                          <a:cs typeface="Arial" panose="020B0604020202020204" pitchFamily="34" charset="0"/>
                        </a:rPr>
                        <a:t>Skills include building operating systems, coding, programming languages, storing information on databases, data modeling</a:t>
                      </a:r>
                    </a:p>
                  </a:txBody>
                  <a:tcPr marL="190500" marR="190500" marT="47625" marB="47625" anchor="ctr"/>
                </a:tc>
                <a:extLst>
                  <a:ext uri="{0D108BD9-81ED-4DB2-BD59-A6C34878D82A}">
                    <a16:rowId xmlns:a16="http://schemas.microsoft.com/office/drawing/2014/main" val="1468602883"/>
                  </a:ext>
                </a:extLst>
              </a:tr>
              <a:tr h="370840">
                <a:tc>
                  <a:txBody>
                    <a:bodyPr/>
                    <a:lstStyle/>
                    <a:p>
                      <a:pPr algn="ctr"/>
                      <a:r>
                        <a:rPr lang="en-US" sz="1500" b="0" i="0" kern="1200" dirty="0">
                          <a:solidFill>
                            <a:schemeClr val="tx1"/>
                          </a:solidFill>
                          <a:effectLst/>
                          <a:latin typeface="Arial" panose="020B0604020202020204" pitchFamily="34" charset="0"/>
                          <a:ea typeface="+mn-ea"/>
                          <a:cs typeface="Arial" panose="020B0604020202020204" pitchFamily="34" charset="0"/>
                        </a:rPr>
                        <a:t>Works with data scientists, business analysts, project managers on a data science team</a:t>
                      </a:r>
                    </a:p>
                  </a:txBody>
                  <a:tcPr marL="190500" marR="190500" marT="47625" marB="47625" anchor="ctr"/>
                </a:tc>
                <a:tc>
                  <a:txBody>
                    <a:bodyPr/>
                    <a:lstStyle/>
                    <a:p>
                      <a:pPr algn="ctr"/>
                      <a:r>
                        <a:rPr lang="en-US" sz="1500" b="0" i="0" kern="1200" dirty="0">
                          <a:solidFill>
                            <a:schemeClr val="tx1"/>
                          </a:solidFill>
                          <a:effectLst/>
                          <a:latin typeface="Arial" panose="020B0604020202020204" pitchFamily="34" charset="0"/>
                          <a:ea typeface="+mn-ea"/>
                          <a:cs typeface="Arial" panose="020B0604020202020204" pitchFamily="34" charset="0"/>
                        </a:rPr>
                        <a:t>Works with designers, programmers, and developers</a:t>
                      </a:r>
                    </a:p>
                  </a:txBody>
                  <a:tcPr marL="190500" marR="190500" marT="47625" marB="47625" anchor="ctr"/>
                </a:tc>
                <a:extLst>
                  <a:ext uri="{0D108BD9-81ED-4DB2-BD59-A6C34878D82A}">
                    <a16:rowId xmlns:a16="http://schemas.microsoft.com/office/drawing/2014/main" val="3857493377"/>
                  </a:ext>
                </a:extLst>
              </a:tr>
              <a:tr h="370840">
                <a:tc>
                  <a:txBody>
                    <a:bodyPr/>
                    <a:lstStyle/>
                    <a:p>
                      <a:pPr algn="ctr"/>
                      <a:r>
                        <a:rPr lang="en-US" sz="1500" b="0" i="0" kern="1200">
                          <a:solidFill>
                            <a:schemeClr val="tx1"/>
                          </a:solidFill>
                          <a:effectLst/>
                          <a:latin typeface="Arial" panose="020B0604020202020204" pitchFamily="34" charset="0"/>
                          <a:ea typeface="+mn-ea"/>
                          <a:cs typeface="Arial" panose="020B0604020202020204" pitchFamily="34" charset="0"/>
                        </a:rPr>
                        <a:t>Popular tools include Tableau, Looker, Amazon Redshift, Apache Spark, Kafka, Hadoop, Hive, and more</a:t>
                      </a:r>
                    </a:p>
                  </a:txBody>
                  <a:tcPr marL="190500" marR="190500" marT="47625" marB="47625" anchor="ctr"/>
                </a:tc>
                <a:tc>
                  <a:txBody>
                    <a:bodyPr/>
                    <a:lstStyle/>
                    <a:p>
                      <a:pPr algn="ctr"/>
                      <a:r>
                        <a:rPr lang="en-US" sz="1500" b="0" i="0" kern="1200" dirty="0">
                          <a:solidFill>
                            <a:schemeClr val="tx1"/>
                          </a:solidFill>
                          <a:effectLst/>
                          <a:latin typeface="Arial" panose="020B0604020202020204" pitchFamily="34" charset="0"/>
                          <a:ea typeface="+mn-ea"/>
                          <a:cs typeface="Arial" panose="020B0604020202020204" pitchFamily="34" charset="0"/>
                        </a:rPr>
                        <a:t>Popular tools include Git, GitHub, Stack Overflow, Jira, Amazon Web Services, and more</a:t>
                      </a:r>
                    </a:p>
                  </a:txBody>
                  <a:tcPr marL="190500" marR="190500" marT="47625" marB="47625" anchor="ctr"/>
                </a:tc>
                <a:extLst>
                  <a:ext uri="{0D108BD9-81ED-4DB2-BD59-A6C34878D82A}">
                    <a16:rowId xmlns:a16="http://schemas.microsoft.com/office/drawing/2014/main" val="1346873005"/>
                  </a:ext>
                </a:extLst>
              </a:tr>
            </a:tbl>
          </a:graphicData>
        </a:graphic>
      </p:graphicFrame>
      <p:pic>
        <p:nvPicPr>
          <p:cNvPr id="2050" name="Picture 2" descr="Northwest Missouri State Bearcats - Wikipedia">
            <a:extLst>
              <a:ext uri="{FF2B5EF4-FFF2-40B4-BE49-F238E27FC236}">
                <a16:creationId xmlns:a16="http://schemas.microsoft.com/office/drawing/2014/main" id="{7DDB6EB2-2340-8AFA-BC73-08D905E7E4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9088" y="319088"/>
            <a:ext cx="1048512" cy="1048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8724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9393-B48B-4CFA-A099-BED01D11C937}"/>
              </a:ext>
            </a:extLst>
          </p:cNvPr>
          <p:cNvSpPr>
            <a:spLocks noGrp="1"/>
          </p:cNvSpPr>
          <p:nvPr>
            <p:ph type="title"/>
          </p:nvPr>
        </p:nvSpPr>
        <p:spPr/>
        <p:txBody>
          <a:bodyPr>
            <a:normAutofit/>
          </a:bodyPr>
          <a:lstStyle/>
          <a:p>
            <a:r>
              <a:rPr lang="en-US" sz="4800" b="1" dirty="0"/>
              <a:t>Data Engineers as Collaborators</a:t>
            </a:r>
          </a:p>
        </p:txBody>
      </p:sp>
      <p:sp>
        <p:nvSpPr>
          <p:cNvPr id="7" name="Slide Number Placeholder 6">
            <a:extLst>
              <a:ext uri="{FF2B5EF4-FFF2-40B4-BE49-F238E27FC236}">
                <a16:creationId xmlns:a16="http://schemas.microsoft.com/office/drawing/2014/main" id="{0007A2D0-732E-44CD-A205-DB2B589CAC6A}"/>
              </a:ext>
            </a:extLst>
          </p:cNvPr>
          <p:cNvSpPr>
            <a:spLocks noGrp="1"/>
          </p:cNvSpPr>
          <p:nvPr>
            <p:ph type="sldNum" sz="quarter" idx="12"/>
          </p:nvPr>
        </p:nvSpPr>
        <p:spPr/>
        <p:txBody>
          <a:bodyPr/>
          <a:lstStyle/>
          <a:p>
            <a:fld id="{A97FDB90-F607-45AF-8167-FFD66923867B}" type="slidenum">
              <a:rPr lang="en-US" smtClean="0"/>
              <a:t>18</a:t>
            </a:fld>
            <a:endParaRPr lang="en-US" dirty="0"/>
          </a:p>
        </p:txBody>
      </p:sp>
      <p:cxnSp>
        <p:nvCxnSpPr>
          <p:cNvPr id="6" name="Straight Connector 5">
            <a:extLst>
              <a:ext uri="{FF2B5EF4-FFF2-40B4-BE49-F238E27FC236}">
                <a16:creationId xmlns:a16="http://schemas.microsoft.com/office/drawing/2014/main" id="{C12963E2-B072-45DD-9FAE-EB1B41E61812}"/>
              </a:ext>
            </a:extLst>
          </p:cNvPr>
          <p:cNvCxnSpPr/>
          <p:nvPr/>
        </p:nvCxnSpPr>
        <p:spPr>
          <a:xfrm>
            <a:off x="951345" y="1512244"/>
            <a:ext cx="10326255" cy="0"/>
          </a:xfrm>
          <a:prstGeom prst="line">
            <a:avLst/>
          </a:prstGeom>
          <a:ln w="28575">
            <a:solidFill>
              <a:srgbClr val="006A4E"/>
            </a:solidFill>
            <a:prstDash val="dash"/>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99024F9A-AD9A-40FD-995B-1837D0F1B0A8}"/>
              </a:ext>
            </a:extLst>
          </p:cNvPr>
          <p:cNvSpPr>
            <a:spLocks noGrp="1"/>
          </p:cNvSpPr>
          <p:nvPr>
            <p:ph idx="1"/>
          </p:nvPr>
        </p:nvSpPr>
        <p:spPr>
          <a:xfrm>
            <a:off x="838200" y="1690688"/>
            <a:ext cx="10515600" cy="4802187"/>
          </a:xfrm>
        </p:spPr>
        <p:txBody>
          <a:bodyPr>
            <a:normAutofit/>
          </a:bodyPr>
          <a:lstStyle/>
          <a:p>
            <a:pPr algn="just"/>
            <a:r>
              <a:rPr lang="en-US" sz="2400" dirty="0"/>
              <a:t>A team of people with complementary skills is a more practical approach than data engineering silos. </a:t>
            </a:r>
          </a:p>
          <a:p>
            <a:pPr lvl="1" algn="just"/>
            <a:r>
              <a:rPr lang="en-US" sz="2000" dirty="0"/>
              <a:t>Data engineers need to be team players and they also need to be collaborators working with data scientists, architects, stewards, and subject matter experts (SMEs).</a:t>
            </a:r>
          </a:p>
        </p:txBody>
      </p:sp>
      <p:pic>
        <p:nvPicPr>
          <p:cNvPr id="2050" name="Picture 2" descr="Northwest Missouri State Bearcats - Wikipedia">
            <a:extLst>
              <a:ext uri="{FF2B5EF4-FFF2-40B4-BE49-F238E27FC236}">
                <a16:creationId xmlns:a16="http://schemas.microsoft.com/office/drawing/2014/main" id="{7DDB6EB2-2340-8AFA-BC73-08D905E7E4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9088" y="319088"/>
            <a:ext cx="1048512" cy="104851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E22B2ED2-96CD-7B96-3C1D-8DDCF57DB4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3242318"/>
            <a:ext cx="6858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774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9393-B48B-4CFA-A099-BED01D11C937}"/>
              </a:ext>
            </a:extLst>
          </p:cNvPr>
          <p:cNvSpPr>
            <a:spLocks noGrp="1"/>
          </p:cNvSpPr>
          <p:nvPr>
            <p:ph type="title"/>
          </p:nvPr>
        </p:nvSpPr>
        <p:spPr/>
        <p:txBody>
          <a:bodyPr>
            <a:normAutofit/>
          </a:bodyPr>
          <a:lstStyle/>
          <a:p>
            <a:r>
              <a:rPr lang="en-US" sz="4800" b="1" dirty="0"/>
              <a:t>Data Engineer Role</a:t>
            </a:r>
          </a:p>
        </p:txBody>
      </p:sp>
      <p:sp>
        <p:nvSpPr>
          <p:cNvPr id="7" name="Slide Number Placeholder 6">
            <a:extLst>
              <a:ext uri="{FF2B5EF4-FFF2-40B4-BE49-F238E27FC236}">
                <a16:creationId xmlns:a16="http://schemas.microsoft.com/office/drawing/2014/main" id="{0007A2D0-732E-44CD-A205-DB2B589CAC6A}"/>
              </a:ext>
            </a:extLst>
          </p:cNvPr>
          <p:cNvSpPr>
            <a:spLocks noGrp="1"/>
          </p:cNvSpPr>
          <p:nvPr>
            <p:ph type="sldNum" sz="quarter" idx="12"/>
          </p:nvPr>
        </p:nvSpPr>
        <p:spPr/>
        <p:txBody>
          <a:bodyPr/>
          <a:lstStyle/>
          <a:p>
            <a:fld id="{A97FDB90-F607-45AF-8167-FFD66923867B}" type="slidenum">
              <a:rPr lang="en-US" smtClean="0"/>
              <a:t>19</a:t>
            </a:fld>
            <a:endParaRPr lang="en-US" dirty="0"/>
          </a:p>
        </p:txBody>
      </p:sp>
      <p:cxnSp>
        <p:nvCxnSpPr>
          <p:cNvPr id="6" name="Straight Connector 5">
            <a:extLst>
              <a:ext uri="{FF2B5EF4-FFF2-40B4-BE49-F238E27FC236}">
                <a16:creationId xmlns:a16="http://schemas.microsoft.com/office/drawing/2014/main" id="{C12963E2-B072-45DD-9FAE-EB1B41E61812}"/>
              </a:ext>
            </a:extLst>
          </p:cNvPr>
          <p:cNvCxnSpPr/>
          <p:nvPr/>
        </p:nvCxnSpPr>
        <p:spPr>
          <a:xfrm>
            <a:off x="951345" y="1512244"/>
            <a:ext cx="10326255" cy="0"/>
          </a:xfrm>
          <a:prstGeom prst="line">
            <a:avLst/>
          </a:prstGeom>
          <a:ln w="28575">
            <a:solidFill>
              <a:srgbClr val="006A4E"/>
            </a:solidFill>
            <a:prstDash val="dash"/>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99024F9A-AD9A-40FD-995B-1837D0F1B0A8}"/>
              </a:ext>
            </a:extLst>
          </p:cNvPr>
          <p:cNvSpPr>
            <a:spLocks noGrp="1"/>
          </p:cNvSpPr>
          <p:nvPr>
            <p:ph idx="1"/>
          </p:nvPr>
        </p:nvSpPr>
        <p:spPr>
          <a:xfrm>
            <a:off x="838200" y="1690688"/>
            <a:ext cx="10515600" cy="4802187"/>
          </a:xfrm>
        </p:spPr>
        <p:txBody>
          <a:bodyPr>
            <a:normAutofit/>
          </a:bodyPr>
          <a:lstStyle/>
          <a:p>
            <a:r>
              <a:rPr lang="en-US" sz="2400" dirty="0"/>
              <a:t>Data engineers focus on collecting and preparing data for use by data scientists and analysts. They take on three main roles as follows:</a:t>
            </a:r>
          </a:p>
          <a:p>
            <a:pPr marL="914400" lvl="1" indent="-457200">
              <a:buFont typeface="+mj-lt"/>
              <a:buAutoNum type="arabicPeriod"/>
            </a:pPr>
            <a:r>
              <a:rPr lang="en-US" dirty="0"/>
              <a:t>Generalists</a:t>
            </a:r>
          </a:p>
          <a:p>
            <a:pPr marL="914400" lvl="1" indent="-457200">
              <a:buFont typeface="+mj-lt"/>
              <a:buAutoNum type="arabicPeriod"/>
            </a:pPr>
            <a:r>
              <a:rPr lang="en-US" dirty="0"/>
              <a:t>Pipeline-Centric engineers</a:t>
            </a:r>
          </a:p>
          <a:p>
            <a:pPr marL="914400" lvl="1" indent="-457200">
              <a:buFont typeface="+mj-lt"/>
              <a:buAutoNum type="arabicPeriod"/>
            </a:pPr>
            <a:r>
              <a:rPr lang="en-US" dirty="0"/>
              <a:t>Database-Centric engineers</a:t>
            </a:r>
          </a:p>
        </p:txBody>
      </p:sp>
      <p:pic>
        <p:nvPicPr>
          <p:cNvPr id="2050" name="Picture 2" descr="Northwest Missouri State Bearcats - Wikipedia">
            <a:extLst>
              <a:ext uri="{FF2B5EF4-FFF2-40B4-BE49-F238E27FC236}">
                <a16:creationId xmlns:a16="http://schemas.microsoft.com/office/drawing/2014/main" id="{7DDB6EB2-2340-8AFA-BC73-08D905E7E4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9088" y="319088"/>
            <a:ext cx="1048512" cy="1048512"/>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Roles of a Data Engineer">
            <a:extLst>
              <a:ext uri="{FF2B5EF4-FFF2-40B4-BE49-F238E27FC236}">
                <a16:creationId xmlns:a16="http://schemas.microsoft.com/office/drawing/2014/main" id="{C2CBDCD4-3F4F-8B92-17B4-6B48ECD070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577" t="15221" r="9884" b="5060"/>
          <a:stretch/>
        </p:blipFill>
        <p:spPr bwMode="auto">
          <a:xfrm>
            <a:off x="2231605" y="3847698"/>
            <a:ext cx="7728790" cy="2873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42167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3712" y="1561515"/>
            <a:ext cx="6583680" cy="5216232"/>
          </a:xfrm>
        </p:spPr>
        <p:txBody>
          <a:bodyPr>
            <a:normAutofit fontScale="92500" lnSpcReduction="20000"/>
          </a:bodyPr>
          <a:lstStyle/>
          <a:p>
            <a:r>
              <a:rPr lang="en-US" sz="2400" b="1" dirty="0"/>
              <a:t>What is Data Engineering</a:t>
            </a:r>
            <a:r>
              <a:rPr lang="en-US" sz="2400" dirty="0">
                <a:latin typeface="+mn-lt"/>
                <a:cs typeface="Times New Roman" panose="02020603050405020304" pitchFamily="18" charset="0"/>
              </a:rPr>
              <a:t>?</a:t>
            </a:r>
          </a:p>
          <a:p>
            <a:r>
              <a:rPr lang="en-US" sz="2400" b="1" dirty="0"/>
              <a:t>Data Engineering Tools</a:t>
            </a:r>
            <a:endParaRPr lang="en-US" sz="2400" dirty="0">
              <a:latin typeface="+mn-lt"/>
              <a:cs typeface="Times New Roman" panose="02020603050405020304" pitchFamily="18" charset="0"/>
            </a:endParaRPr>
          </a:p>
          <a:p>
            <a:r>
              <a:rPr lang="en-US" sz="2400" b="1" dirty="0"/>
              <a:t>What does a data engineer do?</a:t>
            </a:r>
          </a:p>
          <a:p>
            <a:r>
              <a:rPr lang="en-US" sz="2400" b="1" dirty="0"/>
              <a:t>Data Analyst &amp; Data Engineer </a:t>
            </a:r>
            <a:r>
              <a:rPr lang="en-US" sz="1800" b="1" dirty="0"/>
              <a:t>- </a:t>
            </a:r>
            <a:r>
              <a:rPr lang="en-US" sz="1400" b="1" dirty="0"/>
              <a:t>What’s the difference? </a:t>
            </a:r>
          </a:p>
          <a:p>
            <a:r>
              <a:rPr lang="en-US" sz="2400" b="1" dirty="0"/>
              <a:t>Data Engineering Activities and Deliverables</a:t>
            </a:r>
          </a:p>
          <a:p>
            <a:r>
              <a:rPr lang="en-US" sz="2400" b="1" dirty="0"/>
              <a:t>Hierarchy Of Demands In Data Science</a:t>
            </a:r>
          </a:p>
          <a:p>
            <a:r>
              <a:rPr lang="en-US" sz="2400" b="1" dirty="0"/>
              <a:t>Comparing Data Management Roles</a:t>
            </a:r>
          </a:p>
          <a:p>
            <a:r>
              <a:rPr lang="en-US" sz="2400" b="1" dirty="0"/>
              <a:t>Data Engineer Skill Set</a:t>
            </a:r>
          </a:p>
          <a:p>
            <a:r>
              <a:rPr lang="en-US" sz="2400" b="1" dirty="0"/>
              <a:t>Data Engineer vs. Database Engineer</a:t>
            </a:r>
          </a:p>
          <a:p>
            <a:r>
              <a:rPr lang="en-US" sz="2400" b="1" dirty="0"/>
              <a:t>Data Engineer vs. Software Engineer</a:t>
            </a:r>
          </a:p>
          <a:p>
            <a:r>
              <a:rPr lang="en-US" sz="2400" b="1" dirty="0"/>
              <a:t>Data Engineers as Collaborators</a:t>
            </a:r>
          </a:p>
          <a:p>
            <a:r>
              <a:rPr lang="en-US" sz="2400" b="1" dirty="0"/>
              <a:t>Data Engineer Role</a:t>
            </a:r>
          </a:p>
          <a:p>
            <a:r>
              <a:rPr lang="en-US" sz="2400" b="1" dirty="0"/>
              <a:t>Data Engineer Responsibilities</a:t>
            </a:r>
          </a:p>
          <a:p>
            <a:r>
              <a:rPr lang="en-US" sz="2400" b="1" dirty="0"/>
              <a:t>Data Engineer vs. Data </a:t>
            </a:r>
            <a:r>
              <a:rPr lang="it-IT" sz="2400" b="1" dirty="0"/>
              <a:t>Scientist</a:t>
            </a:r>
            <a:endParaRPr lang="en-US" sz="2400" b="1" dirty="0"/>
          </a:p>
        </p:txBody>
      </p:sp>
      <p:sp>
        <p:nvSpPr>
          <p:cNvPr id="5" name="Slide Number Placeholder 4"/>
          <p:cNvSpPr>
            <a:spLocks noGrp="1"/>
          </p:cNvSpPr>
          <p:nvPr>
            <p:ph type="sldNum" sz="quarter" idx="12"/>
          </p:nvPr>
        </p:nvSpPr>
        <p:spPr/>
        <p:txBody>
          <a:bodyPr/>
          <a:lstStyle/>
          <a:p>
            <a:pPr>
              <a:defRPr/>
            </a:pPr>
            <a:fld id="{5EB2E600-9E3A-49E6-8620-E1F86AE0F4F3}" type="slidenum">
              <a:rPr lang="en-US" smtClean="0"/>
              <a:pPr>
                <a:defRPr/>
              </a:pPr>
              <a:t>2</a:t>
            </a:fld>
            <a:endParaRPr lang="en-US" dirty="0"/>
          </a:p>
        </p:txBody>
      </p:sp>
      <p:pic>
        <p:nvPicPr>
          <p:cNvPr id="2054" name="Picture 6" descr="Related image">
            <a:extLst>
              <a:ext uri="{FF2B5EF4-FFF2-40B4-BE49-F238E27FC236}">
                <a16:creationId xmlns:a16="http://schemas.microsoft.com/office/drawing/2014/main" id="{3830A9DE-5B0F-458A-B565-60A106BEEA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438443"/>
            <a:ext cx="2743200" cy="8382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Business cartoon about having a meeting agenda. - 80463427">
            <a:extLst>
              <a:ext uri="{FF2B5EF4-FFF2-40B4-BE49-F238E27FC236}">
                <a16:creationId xmlns:a16="http://schemas.microsoft.com/office/drawing/2014/main" id="{4B630CE2-EA6D-0E54-A03E-ABDC39CEE1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7600" y="1860236"/>
            <a:ext cx="4349635" cy="361702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runge Red Agenda Word Square Rubber Seal Stamp On White Background Stock  Illustration - Download Image Now - iStock">
            <a:extLst>
              <a:ext uri="{FF2B5EF4-FFF2-40B4-BE49-F238E27FC236}">
                <a16:creationId xmlns:a16="http://schemas.microsoft.com/office/drawing/2014/main" id="{4601B267-1D0E-A7E6-C5DC-9B319C79A44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8437" b="8071"/>
          <a:stretch/>
        </p:blipFill>
        <p:spPr bwMode="auto">
          <a:xfrm rot="21282047">
            <a:off x="3762609" y="203393"/>
            <a:ext cx="4667237" cy="1216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0528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9393-B48B-4CFA-A099-BED01D11C937}"/>
              </a:ext>
            </a:extLst>
          </p:cNvPr>
          <p:cNvSpPr>
            <a:spLocks noGrp="1"/>
          </p:cNvSpPr>
          <p:nvPr>
            <p:ph type="title"/>
          </p:nvPr>
        </p:nvSpPr>
        <p:spPr/>
        <p:txBody>
          <a:bodyPr>
            <a:normAutofit/>
          </a:bodyPr>
          <a:lstStyle/>
          <a:p>
            <a:r>
              <a:rPr lang="en-US" sz="4800" b="1" dirty="0"/>
              <a:t>Data Engineer Role </a:t>
            </a:r>
            <a:r>
              <a:rPr lang="en-US" sz="3200" b="1" dirty="0">
                <a:solidFill>
                  <a:srgbClr val="006A4E"/>
                </a:solidFill>
              </a:rPr>
              <a:t>- Generalists </a:t>
            </a:r>
          </a:p>
        </p:txBody>
      </p:sp>
      <p:sp>
        <p:nvSpPr>
          <p:cNvPr id="7" name="Slide Number Placeholder 6">
            <a:extLst>
              <a:ext uri="{FF2B5EF4-FFF2-40B4-BE49-F238E27FC236}">
                <a16:creationId xmlns:a16="http://schemas.microsoft.com/office/drawing/2014/main" id="{0007A2D0-732E-44CD-A205-DB2B589CAC6A}"/>
              </a:ext>
            </a:extLst>
          </p:cNvPr>
          <p:cNvSpPr>
            <a:spLocks noGrp="1"/>
          </p:cNvSpPr>
          <p:nvPr>
            <p:ph type="sldNum" sz="quarter" idx="12"/>
          </p:nvPr>
        </p:nvSpPr>
        <p:spPr/>
        <p:txBody>
          <a:bodyPr/>
          <a:lstStyle/>
          <a:p>
            <a:fld id="{A97FDB90-F607-45AF-8167-FFD66923867B}" type="slidenum">
              <a:rPr lang="en-US" smtClean="0"/>
              <a:t>20</a:t>
            </a:fld>
            <a:endParaRPr lang="en-US" dirty="0"/>
          </a:p>
        </p:txBody>
      </p:sp>
      <p:cxnSp>
        <p:nvCxnSpPr>
          <p:cNvPr id="6" name="Straight Connector 5">
            <a:extLst>
              <a:ext uri="{FF2B5EF4-FFF2-40B4-BE49-F238E27FC236}">
                <a16:creationId xmlns:a16="http://schemas.microsoft.com/office/drawing/2014/main" id="{C12963E2-B072-45DD-9FAE-EB1B41E61812}"/>
              </a:ext>
            </a:extLst>
          </p:cNvPr>
          <p:cNvCxnSpPr/>
          <p:nvPr/>
        </p:nvCxnSpPr>
        <p:spPr>
          <a:xfrm>
            <a:off x="951345" y="1512244"/>
            <a:ext cx="10326255" cy="0"/>
          </a:xfrm>
          <a:prstGeom prst="line">
            <a:avLst/>
          </a:prstGeom>
          <a:ln w="28575">
            <a:solidFill>
              <a:srgbClr val="006A4E"/>
            </a:solidFill>
            <a:prstDash val="dash"/>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99024F9A-AD9A-40FD-995B-1837D0F1B0A8}"/>
              </a:ext>
            </a:extLst>
          </p:cNvPr>
          <p:cNvSpPr>
            <a:spLocks noGrp="1"/>
          </p:cNvSpPr>
          <p:nvPr>
            <p:ph idx="1"/>
          </p:nvPr>
        </p:nvSpPr>
        <p:spPr>
          <a:xfrm>
            <a:off x="838200" y="1690688"/>
            <a:ext cx="10515600" cy="4802187"/>
          </a:xfrm>
        </p:spPr>
        <p:txBody>
          <a:bodyPr>
            <a:normAutofit/>
          </a:bodyPr>
          <a:lstStyle/>
          <a:p>
            <a:r>
              <a:rPr lang="en-US" sz="2600" b="1" u="sng" dirty="0">
                <a:solidFill>
                  <a:srgbClr val="007257"/>
                </a:solidFill>
              </a:rPr>
              <a:t>Generalists</a:t>
            </a:r>
            <a:r>
              <a:rPr lang="en-US" sz="2600" dirty="0">
                <a:solidFill>
                  <a:srgbClr val="007257"/>
                </a:solidFill>
              </a:rPr>
              <a:t>:  </a:t>
            </a:r>
          </a:p>
          <a:p>
            <a:pPr marL="914400" lvl="1" indent="-457200" algn="just">
              <a:buFont typeface="+mj-lt"/>
              <a:buAutoNum type="alphaLcParenR"/>
            </a:pPr>
            <a:r>
              <a:rPr lang="en-US" sz="2200" dirty="0"/>
              <a:t>Data engineers with a general focus typically work on small teams, doing end-to-end data collection, intake and processing. </a:t>
            </a:r>
          </a:p>
          <a:p>
            <a:pPr marL="914400" lvl="1" indent="-457200" algn="just">
              <a:buFont typeface="+mj-lt"/>
              <a:buAutoNum type="alphaLcParenR"/>
            </a:pPr>
            <a:r>
              <a:rPr lang="en-US" sz="2200" dirty="0"/>
              <a:t>They may have more skill than most data engineers, but less knowledge of systems architecture. A data scientist looking to become a data engineer would fit well into the generalist role. </a:t>
            </a:r>
          </a:p>
          <a:p>
            <a:pPr marL="914400" lvl="1" indent="-457200" algn="just">
              <a:buFont typeface="+mj-lt"/>
              <a:buAutoNum type="alphaLcParenR"/>
            </a:pPr>
            <a:r>
              <a:rPr lang="en-US" sz="2200" dirty="0"/>
              <a:t> A project a generalist data engineer might undertake for a small, metro-area food delivery service would be to create a dashboard that displays the number of deliveries made each day for the past month and forecasts the delivery volume for the following month. </a:t>
            </a:r>
          </a:p>
          <a:p>
            <a:pPr algn="just"/>
            <a:endParaRPr lang="en-US" dirty="0"/>
          </a:p>
        </p:txBody>
      </p:sp>
      <p:pic>
        <p:nvPicPr>
          <p:cNvPr id="2050" name="Picture 2" descr="Northwest Missouri State Bearcats - Wikipedia">
            <a:extLst>
              <a:ext uri="{FF2B5EF4-FFF2-40B4-BE49-F238E27FC236}">
                <a16:creationId xmlns:a16="http://schemas.microsoft.com/office/drawing/2014/main" id="{7DDB6EB2-2340-8AFA-BC73-08D905E7E4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9088" y="319088"/>
            <a:ext cx="1048512" cy="1048512"/>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C27C2BE7-B4F7-6FA2-0D71-F6F5D749F771}"/>
              </a:ext>
            </a:extLst>
          </p:cNvPr>
          <p:cNvGrpSpPr/>
          <p:nvPr/>
        </p:nvGrpSpPr>
        <p:grpSpPr>
          <a:xfrm>
            <a:off x="2423394" y="5470750"/>
            <a:ext cx="7345211" cy="1250725"/>
            <a:chOff x="2883877" y="5420593"/>
            <a:chExt cx="7345211" cy="1250725"/>
          </a:xfrm>
        </p:grpSpPr>
        <p:pic>
          <p:nvPicPr>
            <p:cNvPr id="3" name="Picture 2" descr="Roles of a Data Engineer">
              <a:extLst>
                <a:ext uri="{FF2B5EF4-FFF2-40B4-BE49-F238E27FC236}">
                  <a16:creationId xmlns:a16="http://schemas.microsoft.com/office/drawing/2014/main" id="{2360B6D6-DBB6-12F8-6768-6D3B99811F6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661" t="15221" r="9884" b="61175"/>
            <a:stretch/>
          </p:blipFill>
          <p:spPr bwMode="auto">
            <a:xfrm>
              <a:off x="4235782" y="5641964"/>
              <a:ext cx="5993306" cy="85091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Roles of a Data Engineer">
              <a:extLst>
                <a:ext uri="{FF2B5EF4-FFF2-40B4-BE49-F238E27FC236}">
                  <a16:creationId xmlns:a16="http://schemas.microsoft.com/office/drawing/2014/main" id="{98BF62A1-7DEF-47D2-4A82-5468969138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577" t="31769" r="72863" b="24985"/>
            <a:stretch/>
          </p:blipFill>
          <p:spPr bwMode="auto">
            <a:xfrm>
              <a:off x="2883877" y="5420593"/>
              <a:ext cx="1351905" cy="12507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54201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9393-B48B-4CFA-A099-BED01D11C937}"/>
              </a:ext>
            </a:extLst>
          </p:cNvPr>
          <p:cNvSpPr>
            <a:spLocks noGrp="1"/>
          </p:cNvSpPr>
          <p:nvPr>
            <p:ph type="title"/>
          </p:nvPr>
        </p:nvSpPr>
        <p:spPr/>
        <p:txBody>
          <a:bodyPr>
            <a:normAutofit/>
          </a:bodyPr>
          <a:lstStyle/>
          <a:p>
            <a:r>
              <a:rPr lang="en-US" sz="4800" b="1" dirty="0"/>
              <a:t>Data Engineer Role </a:t>
            </a:r>
            <a:r>
              <a:rPr lang="en-US" sz="3200" b="1" dirty="0">
                <a:solidFill>
                  <a:srgbClr val="006A4E"/>
                </a:solidFill>
              </a:rPr>
              <a:t>- Pipeline-Centric engineers </a:t>
            </a:r>
          </a:p>
        </p:txBody>
      </p:sp>
      <p:sp>
        <p:nvSpPr>
          <p:cNvPr id="7" name="Slide Number Placeholder 6">
            <a:extLst>
              <a:ext uri="{FF2B5EF4-FFF2-40B4-BE49-F238E27FC236}">
                <a16:creationId xmlns:a16="http://schemas.microsoft.com/office/drawing/2014/main" id="{0007A2D0-732E-44CD-A205-DB2B589CAC6A}"/>
              </a:ext>
            </a:extLst>
          </p:cNvPr>
          <p:cNvSpPr>
            <a:spLocks noGrp="1"/>
          </p:cNvSpPr>
          <p:nvPr>
            <p:ph type="sldNum" sz="quarter" idx="12"/>
          </p:nvPr>
        </p:nvSpPr>
        <p:spPr/>
        <p:txBody>
          <a:bodyPr/>
          <a:lstStyle/>
          <a:p>
            <a:fld id="{A97FDB90-F607-45AF-8167-FFD66923867B}" type="slidenum">
              <a:rPr lang="en-US" smtClean="0"/>
              <a:t>21</a:t>
            </a:fld>
            <a:endParaRPr lang="en-US" dirty="0"/>
          </a:p>
        </p:txBody>
      </p:sp>
      <p:cxnSp>
        <p:nvCxnSpPr>
          <p:cNvPr id="6" name="Straight Connector 5">
            <a:extLst>
              <a:ext uri="{FF2B5EF4-FFF2-40B4-BE49-F238E27FC236}">
                <a16:creationId xmlns:a16="http://schemas.microsoft.com/office/drawing/2014/main" id="{C12963E2-B072-45DD-9FAE-EB1B41E61812}"/>
              </a:ext>
            </a:extLst>
          </p:cNvPr>
          <p:cNvCxnSpPr/>
          <p:nvPr/>
        </p:nvCxnSpPr>
        <p:spPr>
          <a:xfrm>
            <a:off x="951345" y="1512244"/>
            <a:ext cx="10326255" cy="0"/>
          </a:xfrm>
          <a:prstGeom prst="line">
            <a:avLst/>
          </a:prstGeom>
          <a:ln w="28575">
            <a:solidFill>
              <a:srgbClr val="006A4E"/>
            </a:solidFill>
            <a:prstDash val="dash"/>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99024F9A-AD9A-40FD-995B-1837D0F1B0A8}"/>
              </a:ext>
            </a:extLst>
          </p:cNvPr>
          <p:cNvSpPr>
            <a:spLocks noGrp="1"/>
          </p:cNvSpPr>
          <p:nvPr>
            <p:ph idx="1"/>
          </p:nvPr>
        </p:nvSpPr>
        <p:spPr>
          <a:xfrm>
            <a:off x="838200" y="1690688"/>
            <a:ext cx="10515600" cy="4802187"/>
          </a:xfrm>
        </p:spPr>
        <p:txBody>
          <a:bodyPr>
            <a:normAutofit/>
          </a:bodyPr>
          <a:lstStyle/>
          <a:p>
            <a:r>
              <a:rPr lang="en-US" sz="2600" b="1" u="sng" dirty="0">
                <a:solidFill>
                  <a:srgbClr val="007257"/>
                </a:solidFill>
              </a:rPr>
              <a:t>Pipeline-centric engineers:</a:t>
            </a:r>
          </a:p>
          <a:p>
            <a:pPr marL="914400" lvl="1" indent="-457200" algn="just">
              <a:buFont typeface="+mj-lt"/>
              <a:buAutoNum type="alphaLcParenR"/>
            </a:pPr>
            <a:r>
              <a:rPr lang="en-US" sz="2200" dirty="0"/>
              <a:t>These data engineers typically work on a midsize data analytics team and more complicated data science projects across distributed systems. </a:t>
            </a:r>
          </a:p>
          <a:p>
            <a:pPr marL="914400" lvl="1" indent="-457200" algn="just">
              <a:buFont typeface="+mj-lt"/>
              <a:buAutoNum type="alphaLcParenR"/>
            </a:pPr>
            <a:r>
              <a:rPr lang="en-US" sz="2200" dirty="0"/>
              <a:t> Midsize and large companies are more likely to need this role.  </a:t>
            </a:r>
          </a:p>
          <a:p>
            <a:pPr marL="914400" lvl="1" indent="-457200" algn="just">
              <a:buFont typeface="+mj-lt"/>
              <a:buAutoNum type="alphaLcParenR"/>
            </a:pPr>
            <a:r>
              <a:rPr lang="en-US" sz="2200" dirty="0"/>
              <a:t>A regional food delivery company might undertake a pipeline-centric project to create a tool for data scientists and analysts to search metadata for information about deliveries. </a:t>
            </a:r>
          </a:p>
          <a:p>
            <a:pPr marL="914400" lvl="1" indent="-457200" algn="just">
              <a:buFont typeface="+mj-lt"/>
              <a:buAutoNum type="alphaLcParenR"/>
            </a:pPr>
            <a:r>
              <a:rPr lang="en-US" sz="2200" dirty="0"/>
              <a:t> They might look at distance driven, and drive time required for deliveries in the past month, then use that data in a predictive algorithm to see what it means for the company's future business.</a:t>
            </a:r>
          </a:p>
          <a:p>
            <a:pPr algn="just"/>
            <a:endParaRPr lang="en-US" dirty="0"/>
          </a:p>
        </p:txBody>
      </p:sp>
      <p:pic>
        <p:nvPicPr>
          <p:cNvPr id="2050" name="Picture 2" descr="Northwest Missouri State Bearcats - Wikipedia">
            <a:extLst>
              <a:ext uri="{FF2B5EF4-FFF2-40B4-BE49-F238E27FC236}">
                <a16:creationId xmlns:a16="http://schemas.microsoft.com/office/drawing/2014/main" id="{7DDB6EB2-2340-8AFA-BC73-08D905E7E4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9088" y="319088"/>
            <a:ext cx="1048512" cy="1048512"/>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772D7404-385F-F03E-67E5-468C1187FF66}"/>
              </a:ext>
            </a:extLst>
          </p:cNvPr>
          <p:cNvGrpSpPr/>
          <p:nvPr/>
        </p:nvGrpSpPr>
        <p:grpSpPr>
          <a:xfrm>
            <a:off x="2423394" y="5470750"/>
            <a:ext cx="7345211" cy="1250725"/>
            <a:chOff x="2423394" y="5470750"/>
            <a:chExt cx="7345211" cy="1250725"/>
          </a:xfrm>
        </p:grpSpPr>
        <p:pic>
          <p:nvPicPr>
            <p:cNvPr id="9" name="Picture 8" descr="Roles of a Data Engineer">
              <a:extLst>
                <a:ext uri="{FF2B5EF4-FFF2-40B4-BE49-F238E27FC236}">
                  <a16:creationId xmlns:a16="http://schemas.microsoft.com/office/drawing/2014/main" id="{E3FA52E8-554B-10BC-0B6A-F489CEAB3C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283" t="42273" r="10262" b="34270"/>
            <a:stretch/>
          </p:blipFill>
          <p:spPr bwMode="auto">
            <a:xfrm>
              <a:off x="3775299" y="5711483"/>
              <a:ext cx="5993306" cy="84561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Roles of a Data Engineer">
              <a:extLst>
                <a:ext uri="{FF2B5EF4-FFF2-40B4-BE49-F238E27FC236}">
                  <a16:creationId xmlns:a16="http://schemas.microsoft.com/office/drawing/2014/main" id="{95C3110B-0145-5818-AF0F-D9586A401C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577" t="31769" r="72863" b="24985"/>
            <a:stretch/>
          </p:blipFill>
          <p:spPr bwMode="auto">
            <a:xfrm>
              <a:off x="2423394" y="5470750"/>
              <a:ext cx="1351905" cy="12507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44315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9393-B48B-4CFA-A099-BED01D11C937}"/>
              </a:ext>
            </a:extLst>
          </p:cNvPr>
          <p:cNvSpPr>
            <a:spLocks noGrp="1"/>
          </p:cNvSpPr>
          <p:nvPr>
            <p:ph type="title"/>
          </p:nvPr>
        </p:nvSpPr>
        <p:spPr/>
        <p:txBody>
          <a:bodyPr>
            <a:normAutofit/>
          </a:bodyPr>
          <a:lstStyle/>
          <a:p>
            <a:r>
              <a:rPr lang="en-US" sz="4800" b="1" dirty="0"/>
              <a:t>Data Engineer Role </a:t>
            </a:r>
            <a:r>
              <a:rPr lang="en-US" sz="3200" b="1" dirty="0">
                <a:solidFill>
                  <a:srgbClr val="006A4E"/>
                </a:solidFill>
              </a:rPr>
              <a:t>- Database-Centric engineers </a:t>
            </a:r>
          </a:p>
        </p:txBody>
      </p:sp>
      <p:sp>
        <p:nvSpPr>
          <p:cNvPr id="7" name="Slide Number Placeholder 6">
            <a:extLst>
              <a:ext uri="{FF2B5EF4-FFF2-40B4-BE49-F238E27FC236}">
                <a16:creationId xmlns:a16="http://schemas.microsoft.com/office/drawing/2014/main" id="{0007A2D0-732E-44CD-A205-DB2B589CAC6A}"/>
              </a:ext>
            </a:extLst>
          </p:cNvPr>
          <p:cNvSpPr>
            <a:spLocks noGrp="1"/>
          </p:cNvSpPr>
          <p:nvPr>
            <p:ph type="sldNum" sz="quarter" idx="12"/>
          </p:nvPr>
        </p:nvSpPr>
        <p:spPr/>
        <p:txBody>
          <a:bodyPr/>
          <a:lstStyle/>
          <a:p>
            <a:fld id="{A97FDB90-F607-45AF-8167-FFD66923867B}" type="slidenum">
              <a:rPr lang="en-US" smtClean="0"/>
              <a:t>22</a:t>
            </a:fld>
            <a:endParaRPr lang="en-US" dirty="0"/>
          </a:p>
        </p:txBody>
      </p:sp>
      <p:cxnSp>
        <p:nvCxnSpPr>
          <p:cNvPr id="6" name="Straight Connector 5">
            <a:extLst>
              <a:ext uri="{FF2B5EF4-FFF2-40B4-BE49-F238E27FC236}">
                <a16:creationId xmlns:a16="http://schemas.microsoft.com/office/drawing/2014/main" id="{C12963E2-B072-45DD-9FAE-EB1B41E61812}"/>
              </a:ext>
            </a:extLst>
          </p:cNvPr>
          <p:cNvCxnSpPr/>
          <p:nvPr/>
        </p:nvCxnSpPr>
        <p:spPr>
          <a:xfrm>
            <a:off x="951345" y="1512244"/>
            <a:ext cx="10326255" cy="0"/>
          </a:xfrm>
          <a:prstGeom prst="line">
            <a:avLst/>
          </a:prstGeom>
          <a:ln w="28575">
            <a:solidFill>
              <a:srgbClr val="006A4E"/>
            </a:solidFill>
            <a:prstDash val="dash"/>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99024F9A-AD9A-40FD-995B-1837D0F1B0A8}"/>
              </a:ext>
            </a:extLst>
          </p:cNvPr>
          <p:cNvSpPr>
            <a:spLocks noGrp="1"/>
          </p:cNvSpPr>
          <p:nvPr>
            <p:ph idx="1"/>
          </p:nvPr>
        </p:nvSpPr>
        <p:spPr>
          <a:xfrm>
            <a:off x="838200" y="1690689"/>
            <a:ext cx="10515600" cy="4342573"/>
          </a:xfrm>
        </p:spPr>
        <p:txBody>
          <a:bodyPr>
            <a:normAutofit lnSpcReduction="10000"/>
          </a:bodyPr>
          <a:lstStyle/>
          <a:p>
            <a:r>
              <a:rPr lang="en-US" sz="2600" b="1" u="sng" dirty="0">
                <a:solidFill>
                  <a:srgbClr val="007257"/>
                </a:solidFill>
              </a:rPr>
              <a:t>Database-centric engineers:  </a:t>
            </a:r>
          </a:p>
          <a:p>
            <a:pPr marL="914400" lvl="1" indent="-457200">
              <a:buFont typeface="+mj-lt"/>
              <a:buAutoNum type="alphaLcParenR"/>
            </a:pPr>
            <a:r>
              <a:rPr lang="en-US" sz="2200" dirty="0"/>
              <a:t>These data engineers are tasked with implementing, maintaining and populating analytics databases. </a:t>
            </a:r>
          </a:p>
          <a:p>
            <a:pPr marL="914400" lvl="1" indent="-457200">
              <a:buFont typeface="+mj-lt"/>
              <a:buAutoNum type="alphaLcParenR"/>
            </a:pPr>
            <a:r>
              <a:rPr lang="en-US" sz="2200" dirty="0"/>
              <a:t>This role typically exists at larger companies where data is distributed across several databases.  </a:t>
            </a:r>
          </a:p>
          <a:p>
            <a:pPr marL="914400" lvl="1" indent="-457200">
              <a:buFont typeface="+mj-lt"/>
              <a:buAutoNum type="alphaLcParenR"/>
            </a:pPr>
            <a:r>
              <a:rPr lang="en-US" sz="2200" dirty="0"/>
              <a:t>The engineers work with pipelines, tune databases for efficient analysis and create table schemas using extract, transform, load (ETL) methods.   </a:t>
            </a:r>
          </a:p>
          <a:p>
            <a:pPr marL="914400" lvl="1" indent="-457200">
              <a:buFont typeface="+mj-lt"/>
              <a:buAutoNum type="alphaLcParenR"/>
            </a:pPr>
            <a:r>
              <a:rPr lang="en-US" sz="2200" dirty="0"/>
              <a:t>A database-centric project at a large, multistate or national food delivery service would be to design an analytics database.  </a:t>
            </a:r>
          </a:p>
          <a:p>
            <a:pPr marL="914400" lvl="1" indent="-457200">
              <a:buFont typeface="+mj-lt"/>
              <a:buAutoNum type="alphaLcParenR"/>
            </a:pPr>
            <a:r>
              <a:rPr lang="en-US" sz="2200" dirty="0"/>
              <a:t>In addition to creating the database, the data engineer would write the code to get data from where it's collected in the main application database into the analytics database.</a:t>
            </a:r>
            <a:br>
              <a:rPr lang="en-US" dirty="0">
                <a:cs typeface="Times New Roman" panose="02020603050405020304" pitchFamily="18" charset="0"/>
              </a:rPr>
            </a:br>
            <a:endParaRPr lang="en-US" dirty="0">
              <a:cs typeface="Times New Roman" panose="02020603050405020304" pitchFamily="18" charset="0"/>
            </a:endParaRPr>
          </a:p>
          <a:p>
            <a:pPr algn="just"/>
            <a:endParaRPr lang="en-US" dirty="0"/>
          </a:p>
        </p:txBody>
      </p:sp>
      <p:pic>
        <p:nvPicPr>
          <p:cNvPr id="2050" name="Picture 2" descr="Northwest Missouri State Bearcats - Wikipedia">
            <a:extLst>
              <a:ext uri="{FF2B5EF4-FFF2-40B4-BE49-F238E27FC236}">
                <a16:creationId xmlns:a16="http://schemas.microsoft.com/office/drawing/2014/main" id="{7DDB6EB2-2340-8AFA-BC73-08D905E7E4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9088" y="319088"/>
            <a:ext cx="1048512" cy="104851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BD1F6F8E-4B75-7784-D80B-22C6E4A7D401}"/>
              </a:ext>
            </a:extLst>
          </p:cNvPr>
          <p:cNvGrpSpPr/>
          <p:nvPr/>
        </p:nvGrpSpPr>
        <p:grpSpPr>
          <a:xfrm>
            <a:off x="2423394" y="5470750"/>
            <a:ext cx="7345211" cy="1250725"/>
            <a:chOff x="2423394" y="5470750"/>
            <a:chExt cx="7345211" cy="1250725"/>
          </a:xfrm>
        </p:grpSpPr>
        <p:pic>
          <p:nvPicPr>
            <p:cNvPr id="4" name="Picture 3" descr="Roles of a Data Engineer">
              <a:extLst>
                <a:ext uri="{FF2B5EF4-FFF2-40B4-BE49-F238E27FC236}">
                  <a16:creationId xmlns:a16="http://schemas.microsoft.com/office/drawing/2014/main" id="{13985A86-949B-4A3F-1FCB-B662063CBB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283" t="69301" r="10262" b="6292"/>
            <a:stretch/>
          </p:blipFill>
          <p:spPr bwMode="auto">
            <a:xfrm>
              <a:off x="3775299" y="5641145"/>
              <a:ext cx="5993306" cy="8798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oles of a Data Engineer">
              <a:extLst>
                <a:ext uri="{FF2B5EF4-FFF2-40B4-BE49-F238E27FC236}">
                  <a16:creationId xmlns:a16="http://schemas.microsoft.com/office/drawing/2014/main" id="{2CF037FE-FEC5-3DA9-E153-72AAD7DFE5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577" t="31769" r="72863" b="24985"/>
            <a:stretch/>
          </p:blipFill>
          <p:spPr bwMode="auto">
            <a:xfrm>
              <a:off x="2423394" y="5470750"/>
              <a:ext cx="1351905" cy="12507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553920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9393-B48B-4CFA-A099-BED01D11C937}"/>
              </a:ext>
            </a:extLst>
          </p:cNvPr>
          <p:cNvSpPr>
            <a:spLocks noGrp="1"/>
          </p:cNvSpPr>
          <p:nvPr>
            <p:ph type="title"/>
          </p:nvPr>
        </p:nvSpPr>
        <p:spPr/>
        <p:txBody>
          <a:bodyPr>
            <a:normAutofit/>
          </a:bodyPr>
          <a:lstStyle/>
          <a:p>
            <a:r>
              <a:rPr lang="en-US" sz="4300" b="1" dirty="0"/>
              <a:t>Data Engineer Responsibilities</a:t>
            </a:r>
          </a:p>
        </p:txBody>
      </p:sp>
      <p:sp>
        <p:nvSpPr>
          <p:cNvPr id="7" name="Slide Number Placeholder 6">
            <a:extLst>
              <a:ext uri="{FF2B5EF4-FFF2-40B4-BE49-F238E27FC236}">
                <a16:creationId xmlns:a16="http://schemas.microsoft.com/office/drawing/2014/main" id="{0007A2D0-732E-44CD-A205-DB2B589CAC6A}"/>
              </a:ext>
            </a:extLst>
          </p:cNvPr>
          <p:cNvSpPr>
            <a:spLocks noGrp="1"/>
          </p:cNvSpPr>
          <p:nvPr>
            <p:ph type="sldNum" sz="quarter" idx="12"/>
          </p:nvPr>
        </p:nvSpPr>
        <p:spPr/>
        <p:txBody>
          <a:bodyPr/>
          <a:lstStyle/>
          <a:p>
            <a:fld id="{A97FDB90-F607-45AF-8167-FFD66923867B}" type="slidenum">
              <a:rPr lang="en-US" smtClean="0"/>
              <a:t>23</a:t>
            </a:fld>
            <a:endParaRPr lang="en-US" dirty="0"/>
          </a:p>
        </p:txBody>
      </p:sp>
      <p:cxnSp>
        <p:nvCxnSpPr>
          <p:cNvPr id="6" name="Straight Connector 5">
            <a:extLst>
              <a:ext uri="{FF2B5EF4-FFF2-40B4-BE49-F238E27FC236}">
                <a16:creationId xmlns:a16="http://schemas.microsoft.com/office/drawing/2014/main" id="{C12963E2-B072-45DD-9FAE-EB1B41E61812}"/>
              </a:ext>
            </a:extLst>
          </p:cNvPr>
          <p:cNvCxnSpPr/>
          <p:nvPr/>
        </p:nvCxnSpPr>
        <p:spPr>
          <a:xfrm>
            <a:off x="951345" y="1512244"/>
            <a:ext cx="10326255" cy="0"/>
          </a:xfrm>
          <a:prstGeom prst="line">
            <a:avLst/>
          </a:prstGeom>
          <a:ln w="28575">
            <a:solidFill>
              <a:srgbClr val="006A4E"/>
            </a:solidFill>
            <a:prstDash val="dash"/>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99024F9A-AD9A-40FD-995B-1837D0F1B0A8}"/>
              </a:ext>
            </a:extLst>
          </p:cNvPr>
          <p:cNvSpPr>
            <a:spLocks noGrp="1"/>
          </p:cNvSpPr>
          <p:nvPr>
            <p:ph idx="1"/>
          </p:nvPr>
        </p:nvSpPr>
        <p:spPr>
          <a:xfrm>
            <a:off x="838200" y="1690688"/>
            <a:ext cx="10515600" cy="4802187"/>
          </a:xfrm>
        </p:spPr>
        <p:txBody>
          <a:bodyPr>
            <a:normAutofit/>
          </a:bodyPr>
          <a:lstStyle/>
          <a:p>
            <a:pPr marL="457200" indent="-457200" algn="just">
              <a:buFont typeface="+mj-lt"/>
              <a:buAutoNum type="arabicPeriod"/>
            </a:pPr>
            <a:r>
              <a:rPr lang="en-US" sz="2400" dirty="0"/>
              <a:t>Data engineers often work as part of an analytics team alongside data scientists.</a:t>
            </a:r>
          </a:p>
          <a:p>
            <a:pPr marL="457200" indent="-457200" algn="just">
              <a:buFont typeface="+mj-lt"/>
              <a:buAutoNum type="arabicPeriod"/>
            </a:pPr>
            <a:r>
              <a:rPr lang="en-US" sz="2400" dirty="0"/>
              <a:t>The engineers provide data in usable formats to the data scientists who run queries and algorithms against the information for predictive analytics, machine learning and data mining applications.</a:t>
            </a:r>
          </a:p>
          <a:p>
            <a:pPr marL="457200" indent="-457200" algn="just">
              <a:buFont typeface="+mj-lt"/>
              <a:buAutoNum type="arabicPeriod"/>
            </a:pPr>
            <a:r>
              <a:rPr lang="en-US" sz="2400" dirty="0"/>
              <a:t>Data engineers also deliver aggregated data to business executives and analysts and other end users so they can analyze it and apply the results to improve business operations.</a:t>
            </a:r>
          </a:p>
        </p:txBody>
      </p:sp>
      <p:pic>
        <p:nvPicPr>
          <p:cNvPr id="2050" name="Picture 2" descr="Northwest Missouri State Bearcats - Wikipedia">
            <a:extLst>
              <a:ext uri="{FF2B5EF4-FFF2-40B4-BE49-F238E27FC236}">
                <a16:creationId xmlns:a16="http://schemas.microsoft.com/office/drawing/2014/main" id="{7DDB6EB2-2340-8AFA-BC73-08D905E7E4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9088" y="319088"/>
            <a:ext cx="1048512" cy="104851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Data Engineering | Responsibilities ">
            <a:extLst>
              <a:ext uri="{FF2B5EF4-FFF2-40B4-BE49-F238E27FC236}">
                <a16:creationId xmlns:a16="http://schemas.microsoft.com/office/drawing/2014/main" id="{90CE3A46-674D-F60F-DE59-29F9182907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46" t="23405" r="1621" b="4827"/>
          <a:stretch/>
        </p:blipFill>
        <p:spPr bwMode="auto">
          <a:xfrm>
            <a:off x="2496203" y="4712677"/>
            <a:ext cx="7199594" cy="2103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41072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9393-B48B-4CFA-A099-BED01D11C937}"/>
              </a:ext>
            </a:extLst>
          </p:cNvPr>
          <p:cNvSpPr>
            <a:spLocks noGrp="1"/>
          </p:cNvSpPr>
          <p:nvPr>
            <p:ph type="title"/>
          </p:nvPr>
        </p:nvSpPr>
        <p:spPr/>
        <p:txBody>
          <a:bodyPr>
            <a:normAutofit/>
          </a:bodyPr>
          <a:lstStyle/>
          <a:p>
            <a:r>
              <a:rPr lang="en-US" sz="4300" b="1" dirty="0"/>
              <a:t>Data Engineer Responsibilities</a:t>
            </a:r>
          </a:p>
        </p:txBody>
      </p:sp>
      <p:sp>
        <p:nvSpPr>
          <p:cNvPr id="7" name="Slide Number Placeholder 6">
            <a:extLst>
              <a:ext uri="{FF2B5EF4-FFF2-40B4-BE49-F238E27FC236}">
                <a16:creationId xmlns:a16="http://schemas.microsoft.com/office/drawing/2014/main" id="{0007A2D0-732E-44CD-A205-DB2B589CAC6A}"/>
              </a:ext>
            </a:extLst>
          </p:cNvPr>
          <p:cNvSpPr>
            <a:spLocks noGrp="1"/>
          </p:cNvSpPr>
          <p:nvPr>
            <p:ph type="sldNum" sz="quarter" idx="12"/>
          </p:nvPr>
        </p:nvSpPr>
        <p:spPr/>
        <p:txBody>
          <a:bodyPr/>
          <a:lstStyle/>
          <a:p>
            <a:fld id="{A97FDB90-F607-45AF-8167-FFD66923867B}" type="slidenum">
              <a:rPr lang="en-US" smtClean="0"/>
              <a:t>24</a:t>
            </a:fld>
            <a:endParaRPr lang="en-US" dirty="0"/>
          </a:p>
        </p:txBody>
      </p:sp>
      <p:cxnSp>
        <p:nvCxnSpPr>
          <p:cNvPr id="6" name="Straight Connector 5">
            <a:extLst>
              <a:ext uri="{FF2B5EF4-FFF2-40B4-BE49-F238E27FC236}">
                <a16:creationId xmlns:a16="http://schemas.microsoft.com/office/drawing/2014/main" id="{C12963E2-B072-45DD-9FAE-EB1B41E61812}"/>
              </a:ext>
            </a:extLst>
          </p:cNvPr>
          <p:cNvCxnSpPr/>
          <p:nvPr/>
        </p:nvCxnSpPr>
        <p:spPr>
          <a:xfrm>
            <a:off x="951345" y="1512244"/>
            <a:ext cx="10326255" cy="0"/>
          </a:xfrm>
          <a:prstGeom prst="line">
            <a:avLst/>
          </a:prstGeom>
          <a:ln w="28575">
            <a:solidFill>
              <a:srgbClr val="006A4E"/>
            </a:solidFill>
            <a:prstDash val="dash"/>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99024F9A-AD9A-40FD-995B-1837D0F1B0A8}"/>
              </a:ext>
            </a:extLst>
          </p:cNvPr>
          <p:cNvSpPr>
            <a:spLocks noGrp="1"/>
          </p:cNvSpPr>
          <p:nvPr>
            <p:ph idx="1"/>
          </p:nvPr>
        </p:nvSpPr>
        <p:spPr>
          <a:xfrm>
            <a:off x="838200" y="1690688"/>
            <a:ext cx="10515600" cy="4802187"/>
          </a:xfrm>
        </p:spPr>
        <p:txBody>
          <a:bodyPr>
            <a:normAutofit/>
          </a:bodyPr>
          <a:lstStyle/>
          <a:p>
            <a:pPr marL="514350" indent="-514350" algn="just">
              <a:buFont typeface="+mj-lt"/>
              <a:buAutoNum type="arabicPeriod" startAt="4"/>
            </a:pPr>
            <a:r>
              <a:rPr lang="en-US" sz="2600" dirty="0"/>
              <a:t>Data engineers deal with both structured and unstructured data.</a:t>
            </a:r>
          </a:p>
          <a:p>
            <a:pPr marL="1028700" lvl="1" indent="-571500" algn="just">
              <a:buFont typeface="+mj-lt"/>
              <a:buAutoNum type="romanLcPeriod"/>
            </a:pPr>
            <a:r>
              <a:rPr lang="en-US" sz="2200" dirty="0"/>
              <a:t>Structured data is information that can be organized into a formatted repository like a database.</a:t>
            </a:r>
          </a:p>
          <a:p>
            <a:pPr marL="1028700" lvl="1" indent="-571500" algn="just">
              <a:buFont typeface="+mj-lt"/>
              <a:buAutoNum type="romanLcPeriod"/>
            </a:pPr>
            <a:r>
              <a:rPr lang="en-US" sz="2200" dirty="0"/>
              <a:t>Unstructured data -- such as text, images, audio and video files -- doesn't conform to conventional data models.</a:t>
            </a:r>
          </a:p>
          <a:p>
            <a:pPr marL="514350" indent="-514350" algn="just">
              <a:buFont typeface="+mj-lt"/>
              <a:buAutoNum type="arabicPeriod" startAt="4"/>
            </a:pPr>
            <a:r>
              <a:rPr lang="en-US" sz="2600" dirty="0"/>
              <a:t>Data engineers must understand different approaches to data architecture and applications to handle both data types.</a:t>
            </a:r>
          </a:p>
          <a:p>
            <a:pPr marL="514350" indent="-514350" algn="just">
              <a:buFont typeface="+mj-lt"/>
              <a:buAutoNum type="arabicPeriod" startAt="4"/>
            </a:pPr>
            <a:r>
              <a:rPr lang="en-US" sz="2600" dirty="0"/>
              <a:t>A variety of big data technologies, such as open-source data ingestion and processing frameworks, are also part of the data engineer's toolkit.</a:t>
            </a:r>
          </a:p>
          <a:p>
            <a:pPr algn="just"/>
            <a:endParaRPr lang="en-US" dirty="0"/>
          </a:p>
        </p:txBody>
      </p:sp>
      <p:pic>
        <p:nvPicPr>
          <p:cNvPr id="2050" name="Picture 2" descr="Northwest Missouri State Bearcats - Wikipedia">
            <a:extLst>
              <a:ext uri="{FF2B5EF4-FFF2-40B4-BE49-F238E27FC236}">
                <a16:creationId xmlns:a16="http://schemas.microsoft.com/office/drawing/2014/main" id="{7DDB6EB2-2340-8AFA-BC73-08D905E7E4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9088" y="319088"/>
            <a:ext cx="1048512" cy="1048512"/>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ELT Data Pipeline ">
            <a:extLst>
              <a:ext uri="{FF2B5EF4-FFF2-40B4-BE49-F238E27FC236}">
                <a16:creationId xmlns:a16="http://schemas.microsoft.com/office/drawing/2014/main" id="{62BD2B73-542B-B2F6-7292-EC96487B8C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7879" y="5167312"/>
            <a:ext cx="5676241" cy="1693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05900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9393-B48B-4CFA-A099-BED01D11C937}"/>
              </a:ext>
            </a:extLst>
          </p:cNvPr>
          <p:cNvSpPr>
            <a:spLocks noGrp="1"/>
          </p:cNvSpPr>
          <p:nvPr>
            <p:ph type="title"/>
          </p:nvPr>
        </p:nvSpPr>
        <p:spPr/>
        <p:txBody>
          <a:bodyPr>
            <a:normAutofit/>
          </a:bodyPr>
          <a:lstStyle/>
          <a:p>
            <a:r>
              <a:rPr lang="en-US" sz="4800" b="1" dirty="0"/>
              <a:t>Data Engineer vs. Data </a:t>
            </a:r>
            <a:r>
              <a:rPr lang="it-IT" sz="4800" b="1" dirty="0"/>
              <a:t>Scientist</a:t>
            </a:r>
            <a:endParaRPr lang="en-US" sz="4800" b="1" dirty="0"/>
          </a:p>
        </p:txBody>
      </p:sp>
      <p:sp>
        <p:nvSpPr>
          <p:cNvPr id="7" name="Slide Number Placeholder 6">
            <a:extLst>
              <a:ext uri="{FF2B5EF4-FFF2-40B4-BE49-F238E27FC236}">
                <a16:creationId xmlns:a16="http://schemas.microsoft.com/office/drawing/2014/main" id="{0007A2D0-732E-44CD-A205-DB2B589CAC6A}"/>
              </a:ext>
            </a:extLst>
          </p:cNvPr>
          <p:cNvSpPr>
            <a:spLocks noGrp="1"/>
          </p:cNvSpPr>
          <p:nvPr>
            <p:ph type="sldNum" sz="quarter" idx="12"/>
          </p:nvPr>
        </p:nvSpPr>
        <p:spPr/>
        <p:txBody>
          <a:bodyPr/>
          <a:lstStyle/>
          <a:p>
            <a:fld id="{A97FDB90-F607-45AF-8167-FFD66923867B}" type="slidenum">
              <a:rPr lang="en-US" smtClean="0"/>
              <a:t>25</a:t>
            </a:fld>
            <a:endParaRPr lang="en-US" dirty="0"/>
          </a:p>
        </p:txBody>
      </p:sp>
      <p:cxnSp>
        <p:nvCxnSpPr>
          <p:cNvPr id="6" name="Straight Connector 5">
            <a:extLst>
              <a:ext uri="{FF2B5EF4-FFF2-40B4-BE49-F238E27FC236}">
                <a16:creationId xmlns:a16="http://schemas.microsoft.com/office/drawing/2014/main" id="{C12963E2-B072-45DD-9FAE-EB1B41E61812}"/>
              </a:ext>
            </a:extLst>
          </p:cNvPr>
          <p:cNvCxnSpPr/>
          <p:nvPr/>
        </p:nvCxnSpPr>
        <p:spPr>
          <a:xfrm>
            <a:off x="951345" y="1512244"/>
            <a:ext cx="10326255" cy="0"/>
          </a:xfrm>
          <a:prstGeom prst="line">
            <a:avLst/>
          </a:prstGeom>
          <a:ln w="28575">
            <a:solidFill>
              <a:srgbClr val="006A4E"/>
            </a:solidFill>
            <a:prstDash val="dash"/>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99024F9A-AD9A-40FD-995B-1837D0F1B0A8}"/>
              </a:ext>
            </a:extLst>
          </p:cNvPr>
          <p:cNvSpPr>
            <a:spLocks noGrp="1"/>
          </p:cNvSpPr>
          <p:nvPr>
            <p:ph idx="1"/>
          </p:nvPr>
        </p:nvSpPr>
        <p:spPr>
          <a:xfrm>
            <a:off x="838200" y="1955727"/>
            <a:ext cx="6631745" cy="4400623"/>
          </a:xfrm>
        </p:spPr>
        <p:txBody>
          <a:bodyPr>
            <a:normAutofit/>
          </a:bodyPr>
          <a:lstStyle/>
          <a:p>
            <a:pPr algn="just"/>
            <a:r>
              <a:rPr lang="en-US" sz="2400" b="1" dirty="0"/>
              <a:t>What is Data Engineering?</a:t>
            </a:r>
          </a:p>
          <a:p>
            <a:pPr lvl="1" algn="just"/>
            <a:r>
              <a:rPr lang="en-US" sz="2200" dirty="0"/>
              <a:t>It consists of two terms- 'data' and 'engineering'.</a:t>
            </a:r>
          </a:p>
          <a:p>
            <a:pPr marL="914400" lvl="2" indent="0" algn="just">
              <a:buNone/>
            </a:pPr>
            <a:r>
              <a:rPr lang="en-US" sz="2200" dirty="0"/>
              <a:t>"</a:t>
            </a:r>
            <a:r>
              <a:rPr lang="en-US" sz="2200" b="1" dirty="0">
                <a:solidFill>
                  <a:srgbClr val="FF0000"/>
                </a:solidFill>
              </a:rPr>
              <a:t>Data</a:t>
            </a:r>
            <a:r>
              <a:rPr lang="en-US" sz="2200" dirty="0"/>
              <a:t>" refers to vast volumes of data generated from various sources.</a:t>
            </a:r>
          </a:p>
          <a:p>
            <a:pPr marL="914400" lvl="2" indent="0" algn="just">
              <a:buNone/>
            </a:pPr>
            <a:r>
              <a:rPr lang="en-US" sz="2200" dirty="0"/>
              <a:t>"</a:t>
            </a:r>
            <a:r>
              <a:rPr lang="en-US" sz="2200" b="1" dirty="0">
                <a:solidFill>
                  <a:srgbClr val="FF0000"/>
                </a:solidFill>
              </a:rPr>
              <a:t>Engineering</a:t>
            </a:r>
            <a:r>
              <a:rPr lang="en-US" sz="2200" dirty="0"/>
              <a:t>" relates to building and designing pipelines that help acquire, process, and transform the collected data into a usable form</a:t>
            </a:r>
          </a:p>
          <a:p>
            <a:pPr algn="just"/>
            <a:endParaRPr lang="en-US" sz="2400" dirty="0"/>
          </a:p>
          <a:p>
            <a:pPr algn="just"/>
            <a:r>
              <a:rPr lang="en-US" sz="2400" b="1" dirty="0"/>
              <a:t>What is Data Science?</a:t>
            </a:r>
          </a:p>
          <a:p>
            <a:pPr marL="457200" lvl="1" indent="0" algn="just">
              <a:buNone/>
            </a:pPr>
            <a:r>
              <a:rPr lang="en-US" sz="2200" dirty="0"/>
              <a:t>"</a:t>
            </a:r>
            <a:r>
              <a:rPr lang="en-US" sz="2200" b="1" dirty="0">
                <a:solidFill>
                  <a:srgbClr val="FF0000"/>
                </a:solidFill>
              </a:rPr>
              <a:t>Data Science</a:t>
            </a:r>
            <a:r>
              <a:rPr lang="en-US" sz="2200" dirty="0"/>
              <a:t>" is the art of transforming data into actions.</a:t>
            </a:r>
          </a:p>
          <a:p>
            <a:pPr algn="just"/>
            <a:endParaRPr lang="en-US" dirty="0"/>
          </a:p>
        </p:txBody>
      </p:sp>
      <p:pic>
        <p:nvPicPr>
          <p:cNvPr id="2050" name="Picture 2" descr="Northwest Missouri State Bearcats - Wikipedia">
            <a:extLst>
              <a:ext uri="{FF2B5EF4-FFF2-40B4-BE49-F238E27FC236}">
                <a16:creationId xmlns:a16="http://schemas.microsoft.com/office/drawing/2014/main" id="{7DDB6EB2-2340-8AFA-BC73-08D905E7E4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9088" y="319088"/>
            <a:ext cx="1048512" cy="1048512"/>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Data Scientist Vs Data Engineer">
            <a:extLst>
              <a:ext uri="{FF2B5EF4-FFF2-40B4-BE49-F238E27FC236}">
                <a16:creationId xmlns:a16="http://schemas.microsoft.com/office/drawing/2014/main" id="{BB42A592-D3A3-F3C9-D5A6-AE9A909F2A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0622" y="2885024"/>
            <a:ext cx="4236034" cy="254162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1872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9393-B48B-4CFA-A099-BED01D11C937}"/>
              </a:ext>
            </a:extLst>
          </p:cNvPr>
          <p:cNvSpPr>
            <a:spLocks noGrp="1"/>
          </p:cNvSpPr>
          <p:nvPr>
            <p:ph type="title"/>
          </p:nvPr>
        </p:nvSpPr>
        <p:spPr/>
        <p:txBody>
          <a:bodyPr>
            <a:normAutofit/>
          </a:bodyPr>
          <a:lstStyle/>
          <a:p>
            <a:r>
              <a:rPr lang="en-US" sz="4800" b="1" dirty="0"/>
              <a:t>Data Engineer vs. Data </a:t>
            </a:r>
            <a:r>
              <a:rPr lang="it-IT" sz="4800" b="1" dirty="0"/>
              <a:t>Scientist</a:t>
            </a:r>
            <a:endParaRPr lang="en-US" sz="4800" b="1" dirty="0"/>
          </a:p>
        </p:txBody>
      </p:sp>
      <p:sp>
        <p:nvSpPr>
          <p:cNvPr id="7" name="Slide Number Placeholder 6">
            <a:extLst>
              <a:ext uri="{FF2B5EF4-FFF2-40B4-BE49-F238E27FC236}">
                <a16:creationId xmlns:a16="http://schemas.microsoft.com/office/drawing/2014/main" id="{0007A2D0-732E-44CD-A205-DB2B589CAC6A}"/>
              </a:ext>
            </a:extLst>
          </p:cNvPr>
          <p:cNvSpPr>
            <a:spLocks noGrp="1"/>
          </p:cNvSpPr>
          <p:nvPr>
            <p:ph type="sldNum" sz="quarter" idx="12"/>
          </p:nvPr>
        </p:nvSpPr>
        <p:spPr/>
        <p:txBody>
          <a:bodyPr/>
          <a:lstStyle/>
          <a:p>
            <a:fld id="{A97FDB90-F607-45AF-8167-FFD66923867B}" type="slidenum">
              <a:rPr lang="en-US" smtClean="0"/>
              <a:t>26</a:t>
            </a:fld>
            <a:endParaRPr lang="en-US" dirty="0"/>
          </a:p>
        </p:txBody>
      </p:sp>
      <p:cxnSp>
        <p:nvCxnSpPr>
          <p:cNvPr id="6" name="Straight Connector 5">
            <a:extLst>
              <a:ext uri="{FF2B5EF4-FFF2-40B4-BE49-F238E27FC236}">
                <a16:creationId xmlns:a16="http://schemas.microsoft.com/office/drawing/2014/main" id="{C12963E2-B072-45DD-9FAE-EB1B41E61812}"/>
              </a:ext>
            </a:extLst>
          </p:cNvPr>
          <p:cNvCxnSpPr/>
          <p:nvPr/>
        </p:nvCxnSpPr>
        <p:spPr>
          <a:xfrm>
            <a:off x="951345" y="1512244"/>
            <a:ext cx="10326255" cy="0"/>
          </a:xfrm>
          <a:prstGeom prst="line">
            <a:avLst/>
          </a:prstGeom>
          <a:ln w="28575">
            <a:solidFill>
              <a:srgbClr val="006A4E"/>
            </a:solidFill>
            <a:prstDash val="dash"/>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99024F9A-AD9A-40FD-995B-1837D0F1B0A8}"/>
              </a:ext>
            </a:extLst>
          </p:cNvPr>
          <p:cNvSpPr>
            <a:spLocks noGrp="1"/>
          </p:cNvSpPr>
          <p:nvPr>
            <p:ph idx="1"/>
          </p:nvPr>
        </p:nvSpPr>
        <p:spPr>
          <a:xfrm>
            <a:off x="824132" y="1970919"/>
            <a:ext cx="6533271" cy="4105200"/>
          </a:xfrm>
        </p:spPr>
        <p:txBody>
          <a:bodyPr>
            <a:normAutofit/>
          </a:bodyPr>
          <a:lstStyle/>
          <a:p>
            <a:pPr algn="just"/>
            <a:r>
              <a:rPr lang="en-US" sz="2400" dirty="0"/>
              <a:t>Data engineers and data scientists work together. </a:t>
            </a:r>
          </a:p>
          <a:p>
            <a:pPr marL="971550" lvl="1" indent="-514350" algn="just">
              <a:buFont typeface="+mj-lt"/>
              <a:buAutoNum type="romanLcPeriod"/>
            </a:pPr>
            <a:r>
              <a:rPr lang="en-US" dirty="0"/>
              <a:t>The data engineers prepare and organize the data that companies have in databases and other formats. </a:t>
            </a:r>
          </a:p>
          <a:p>
            <a:pPr marL="971550" lvl="1" indent="-514350" algn="just">
              <a:buFont typeface="+mj-lt"/>
              <a:buAutoNum type="romanLcPeriod"/>
            </a:pPr>
            <a:r>
              <a:rPr lang="en-US" dirty="0"/>
              <a:t>The data scientists use all that data for analytics and other projects that improve business operations and outcomes.  </a:t>
            </a:r>
          </a:p>
          <a:p>
            <a:pPr marL="971550" lvl="1" indent="-514350" algn="just">
              <a:buFont typeface="+mj-lt"/>
              <a:buAutoNum type="romanLcPeriod"/>
            </a:pPr>
            <a:r>
              <a:rPr lang="en-US" dirty="0"/>
              <a:t>Data scientists tackle new, big-picture problems, while data engineers put the pieces in place to make that possible.</a:t>
            </a:r>
          </a:p>
          <a:p>
            <a:pPr algn="just"/>
            <a:endParaRPr lang="en-US" dirty="0"/>
          </a:p>
        </p:txBody>
      </p:sp>
      <p:pic>
        <p:nvPicPr>
          <p:cNvPr id="2050" name="Picture 2" descr="Northwest Missouri State Bearcats - Wikipedia">
            <a:extLst>
              <a:ext uri="{FF2B5EF4-FFF2-40B4-BE49-F238E27FC236}">
                <a16:creationId xmlns:a16="http://schemas.microsoft.com/office/drawing/2014/main" id="{7DDB6EB2-2340-8AFA-BC73-08D905E7E4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9088" y="319088"/>
            <a:ext cx="1048512" cy="1048512"/>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Data Analyst vs Data Engineer vs Data Scientist | Edureka">
            <a:extLst>
              <a:ext uri="{FF2B5EF4-FFF2-40B4-BE49-F238E27FC236}">
                <a16:creationId xmlns:a16="http://schemas.microsoft.com/office/drawing/2014/main" id="{322DA5DA-9514-855D-8168-089DF128E2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729" t="10872" r="3886" b="12026"/>
          <a:stretch/>
        </p:blipFill>
        <p:spPr bwMode="auto">
          <a:xfrm>
            <a:off x="7588348" y="2624968"/>
            <a:ext cx="3765452" cy="27971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633849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9393-B48B-4CFA-A099-BED01D11C937}"/>
              </a:ext>
            </a:extLst>
          </p:cNvPr>
          <p:cNvSpPr>
            <a:spLocks noGrp="1"/>
          </p:cNvSpPr>
          <p:nvPr>
            <p:ph type="title"/>
          </p:nvPr>
        </p:nvSpPr>
        <p:spPr/>
        <p:txBody>
          <a:bodyPr>
            <a:normAutofit/>
          </a:bodyPr>
          <a:lstStyle/>
          <a:p>
            <a:r>
              <a:rPr lang="en-US" sz="4800" b="1" dirty="0"/>
              <a:t>Data Engineer vs. Data </a:t>
            </a:r>
            <a:r>
              <a:rPr lang="it-IT" sz="4800" b="1" dirty="0"/>
              <a:t>Scientist</a:t>
            </a:r>
            <a:endParaRPr lang="en-US" sz="4800" b="1" dirty="0"/>
          </a:p>
        </p:txBody>
      </p:sp>
      <p:sp>
        <p:nvSpPr>
          <p:cNvPr id="7" name="Slide Number Placeholder 6">
            <a:extLst>
              <a:ext uri="{FF2B5EF4-FFF2-40B4-BE49-F238E27FC236}">
                <a16:creationId xmlns:a16="http://schemas.microsoft.com/office/drawing/2014/main" id="{0007A2D0-732E-44CD-A205-DB2B589CAC6A}"/>
              </a:ext>
            </a:extLst>
          </p:cNvPr>
          <p:cNvSpPr>
            <a:spLocks noGrp="1"/>
          </p:cNvSpPr>
          <p:nvPr>
            <p:ph type="sldNum" sz="quarter" idx="12"/>
          </p:nvPr>
        </p:nvSpPr>
        <p:spPr/>
        <p:txBody>
          <a:bodyPr/>
          <a:lstStyle/>
          <a:p>
            <a:fld id="{A97FDB90-F607-45AF-8167-FFD66923867B}" type="slidenum">
              <a:rPr lang="en-US" smtClean="0"/>
              <a:t>27</a:t>
            </a:fld>
            <a:endParaRPr lang="en-US" dirty="0"/>
          </a:p>
        </p:txBody>
      </p:sp>
      <p:cxnSp>
        <p:nvCxnSpPr>
          <p:cNvPr id="6" name="Straight Connector 5">
            <a:extLst>
              <a:ext uri="{FF2B5EF4-FFF2-40B4-BE49-F238E27FC236}">
                <a16:creationId xmlns:a16="http://schemas.microsoft.com/office/drawing/2014/main" id="{C12963E2-B072-45DD-9FAE-EB1B41E61812}"/>
              </a:ext>
            </a:extLst>
          </p:cNvPr>
          <p:cNvCxnSpPr/>
          <p:nvPr/>
        </p:nvCxnSpPr>
        <p:spPr>
          <a:xfrm>
            <a:off x="951345" y="1512244"/>
            <a:ext cx="10326255" cy="0"/>
          </a:xfrm>
          <a:prstGeom prst="line">
            <a:avLst/>
          </a:prstGeom>
          <a:ln w="28575">
            <a:solidFill>
              <a:srgbClr val="006A4E"/>
            </a:solidFill>
            <a:prstDash val="dash"/>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99024F9A-AD9A-40FD-995B-1837D0F1B0A8}"/>
              </a:ext>
            </a:extLst>
          </p:cNvPr>
          <p:cNvSpPr>
            <a:spLocks noGrp="1"/>
          </p:cNvSpPr>
          <p:nvPr>
            <p:ph idx="1"/>
          </p:nvPr>
        </p:nvSpPr>
        <p:spPr>
          <a:xfrm>
            <a:off x="838200" y="1690688"/>
            <a:ext cx="10515600" cy="4802187"/>
          </a:xfrm>
        </p:spPr>
        <p:txBody>
          <a:bodyPr>
            <a:normAutofit/>
          </a:bodyPr>
          <a:lstStyle/>
          <a:p>
            <a:pPr marL="0" indent="0" algn="just">
              <a:buNone/>
            </a:pPr>
            <a:endParaRPr lang="en-US" dirty="0"/>
          </a:p>
          <a:p>
            <a:pPr marL="0" indent="0" algn="just">
              <a:buNone/>
            </a:pPr>
            <a:endParaRPr lang="en-US" dirty="0"/>
          </a:p>
        </p:txBody>
      </p:sp>
      <p:pic>
        <p:nvPicPr>
          <p:cNvPr id="2050" name="Picture 2" descr="Northwest Missouri State Bearcats - Wikipedia">
            <a:extLst>
              <a:ext uri="{FF2B5EF4-FFF2-40B4-BE49-F238E27FC236}">
                <a16:creationId xmlns:a16="http://schemas.microsoft.com/office/drawing/2014/main" id="{7DDB6EB2-2340-8AFA-BC73-08D905E7E4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9088" y="319088"/>
            <a:ext cx="1048512" cy="1048512"/>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3A45854D-CEE4-8A20-1EF7-C36E2927D7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67" t="4202" r="5353" b="9011"/>
          <a:stretch/>
        </p:blipFill>
        <p:spPr bwMode="auto">
          <a:xfrm>
            <a:off x="1967132" y="1722225"/>
            <a:ext cx="8257736" cy="5093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0293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9393-B48B-4CFA-A099-BED01D11C937}"/>
              </a:ext>
            </a:extLst>
          </p:cNvPr>
          <p:cNvSpPr>
            <a:spLocks noGrp="1"/>
          </p:cNvSpPr>
          <p:nvPr>
            <p:ph type="title"/>
          </p:nvPr>
        </p:nvSpPr>
        <p:spPr/>
        <p:txBody>
          <a:bodyPr>
            <a:normAutofit/>
          </a:bodyPr>
          <a:lstStyle/>
          <a:p>
            <a:r>
              <a:rPr lang="en-US" sz="4800" b="1" dirty="0"/>
              <a:t>Data Engineer vs. Data </a:t>
            </a:r>
            <a:r>
              <a:rPr lang="it-IT" sz="4800" b="1" dirty="0"/>
              <a:t>Scientist </a:t>
            </a:r>
            <a:r>
              <a:rPr lang="it-IT" sz="3200" b="1" dirty="0">
                <a:solidFill>
                  <a:srgbClr val="006A4E"/>
                </a:solidFill>
              </a:rPr>
              <a:t>-</a:t>
            </a:r>
            <a:r>
              <a:rPr lang="en-US" sz="3200" b="1" dirty="0">
                <a:solidFill>
                  <a:srgbClr val="006A4E"/>
                </a:solidFill>
              </a:rPr>
              <a:t> Skills</a:t>
            </a:r>
          </a:p>
        </p:txBody>
      </p:sp>
      <p:sp>
        <p:nvSpPr>
          <p:cNvPr id="7" name="Slide Number Placeholder 6">
            <a:extLst>
              <a:ext uri="{FF2B5EF4-FFF2-40B4-BE49-F238E27FC236}">
                <a16:creationId xmlns:a16="http://schemas.microsoft.com/office/drawing/2014/main" id="{0007A2D0-732E-44CD-A205-DB2B589CAC6A}"/>
              </a:ext>
            </a:extLst>
          </p:cNvPr>
          <p:cNvSpPr>
            <a:spLocks noGrp="1"/>
          </p:cNvSpPr>
          <p:nvPr>
            <p:ph type="sldNum" sz="quarter" idx="12"/>
          </p:nvPr>
        </p:nvSpPr>
        <p:spPr>
          <a:xfrm>
            <a:off x="9131105" y="6356350"/>
            <a:ext cx="2743200" cy="365125"/>
          </a:xfrm>
        </p:spPr>
        <p:txBody>
          <a:bodyPr/>
          <a:lstStyle/>
          <a:p>
            <a:fld id="{A97FDB90-F607-45AF-8167-FFD66923867B}" type="slidenum">
              <a:rPr lang="en-US" smtClean="0"/>
              <a:t>28</a:t>
            </a:fld>
            <a:endParaRPr lang="en-US" dirty="0"/>
          </a:p>
        </p:txBody>
      </p:sp>
      <p:cxnSp>
        <p:nvCxnSpPr>
          <p:cNvPr id="6" name="Straight Connector 5">
            <a:extLst>
              <a:ext uri="{FF2B5EF4-FFF2-40B4-BE49-F238E27FC236}">
                <a16:creationId xmlns:a16="http://schemas.microsoft.com/office/drawing/2014/main" id="{C12963E2-B072-45DD-9FAE-EB1B41E61812}"/>
              </a:ext>
            </a:extLst>
          </p:cNvPr>
          <p:cNvCxnSpPr/>
          <p:nvPr/>
        </p:nvCxnSpPr>
        <p:spPr>
          <a:xfrm>
            <a:off x="951345" y="1512244"/>
            <a:ext cx="10326255" cy="0"/>
          </a:xfrm>
          <a:prstGeom prst="line">
            <a:avLst/>
          </a:prstGeom>
          <a:ln w="28575">
            <a:solidFill>
              <a:srgbClr val="006A4E"/>
            </a:solidFill>
            <a:prstDash val="dash"/>
          </a:ln>
        </p:spPr>
        <p:style>
          <a:lnRef idx="1">
            <a:schemeClr val="accent1"/>
          </a:lnRef>
          <a:fillRef idx="0">
            <a:schemeClr val="accent1"/>
          </a:fillRef>
          <a:effectRef idx="0">
            <a:schemeClr val="accent1"/>
          </a:effectRef>
          <a:fontRef idx="minor">
            <a:schemeClr val="tx1"/>
          </a:fontRef>
        </p:style>
      </p:cxnSp>
      <p:pic>
        <p:nvPicPr>
          <p:cNvPr id="2050" name="Picture 2" descr="Northwest Missouri State Bearcats - Wikipedia">
            <a:extLst>
              <a:ext uri="{FF2B5EF4-FFF2-40B4-BE49-F238E27FC236}">
                <a16:creationId xmlns:a16="http://schemas.microsoft.com/office/drawing/2014/main" id="{7DDB6EB2-2340-8AFA-BC73-08D905E7E4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9088" y="319088"/>
            <a:ext cx="1048512" cy="104851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3">
            <a:extLst>
              <a:ext uri="{FF2B5EF4-FFF2-40B4-BE49-F238E27FC236}">
                <a16:creationId xmlns:a16="http://schemas.microsoft.com/office/drawing/2014/main" id="{6724B084-3125-372A-B993-E7A5FEC25F48}"/>
              </a:ext>
            </a:extLst>
          </p:cNvPr>
          <p:cNvGraphicFramePr>
            <a:graphicFrameLocks noGrp="1"/>
          </p:cNvGraphicFramePr>
          <p:nvPr>
            <p:ph idx="1"/>
            <p:extLst>
              <p:ext uri="{D42A27DB-BD31-4B8C-83A1-F6EECF244321}">
                <p14:modId xmlns:p14="http://schemas.microsoft.com/office/powerpoint/2010/main" val="3360327172"/>
              </p:ext>
            </p:extLst>
          </p:nvPr>
        </p:nvGraphicFramePr>
        <p:xfrm>
          <a:off x="838200" y="1825625"/>
          <a:ext cx="10515600" cy="4968240"/>
        </p:xfrm>
        <a:graphic>
          <a:graphicData uri="http://schemas.openxmlformats.org/drawingml/2006/table">
            <a:tbl>
              <a:tblPr firstRow="1" bandRow="1">
                <a:tableStyleId>{5940675A-B579-460E-94D1-54222C63F5DA}</a:tableStyleId>
              </a:tblPr>
              <a:tblGrid>
                <a:gridCol w="5257800">
                  <a:extLst>
                    <a:ext uri="{9D8B030D-6E8A-4147-A177-3AD203B41FA5}">
                      <a16:colId xmlns:a16="http://schemas.microsoft.com/office/drawing/2014/main" val="1411481486"/>
                    </a:ext>
                  </a:extLst>
                </a:gridCol>
                <a:gridCol w="5257800">
                  <a:extLst>
                    <a:ext uri="{9D8B030D-6E8A-4147-A177-3AD203B41FA5}">
                      <a16:colId xmlns:a16="http://schemas.microsoft.com/office/drawing/2014/main" val="2197169489"/>
                    </a:ext>
                  </a:extLst>
                </a:gridCol>
              </a:tblGrid>
              <a:tr h="370840">
                <a:tc>
                  <a:txBody>
                    <a:bodyPr/>
                    <a:lstStyle/>
                    <a:p>
                      <a:pPr algn="ctr"/>
                      <a:r>
                        <a:rPr lang="en-US" sz="2400" b="1" kern="1200" dirty="0">
                          <a:solidFill>
                            <a:srgbClr val="006A4E"/>
                          </a:solidFill>
                          <a:latin typeface="+mn-lt"/>
                          <a:ea typeface="+mn-ea"/>
                          <a:cs typeface="Times New Roman" panose="02020603050405020304" pitchFamily="18" charset="0"/>
                        </a:rPr>
                        <a:t>Data Science</a:t>
                      </a:r>
                    </a:p>
                  </a:txBody>
                  <a:tcPr anchor="ctr"/>
                </a:tc>
                <a:tc>
                  <a:txBody>
                    <a:bodyPr/>
                    <a:lstStyle/>
                    <a:p>
                      <a:pPr algn="ctr"/>
                      <a:r>
                        <a:rPr lang="en-US" sz="2400" b="1" kern="1200" dirty="0">
                          <a:solidFill>
                            <a:srgbClr val="006A4E"/>
                          </a:solidFill>
                          <a:latin typeface="+mn-lt"/>
                          <a:ea typeface="+mn-ea"/>
                          <a:cs typeface="Times New Roman" panose="02020603050405020304" pitchFamily="18" charset="0"/>
                        </a:rPr>
                        <a:t>Data Engineering</a:t>
                      </a:r>
                    </a:p>
                  </a:txBody>
                  <a:tcPr anchor="ctr"/>
                </a:tc>
                <a:extLst>
                  <a:ext uri="{0D108BD9-81ED-4DB2-BD59-A6C34878D82A}">
                    <a16:rowId xmlns:a16="http://schemas.microsoft.com/office/drawing/2014/main" val="1475597132"/>
                  </a:ext>
                </a:extLst>
              </a:tr>
              <a:tr h="370840">
                <a:tc>
                  <a:txBody>
                    <a:bodyPr/>
                    <a:lstStyle/>
                    <a:p>
                      <a:pPr algn="just">
                        <a:buFont typeface="+mj-lt"/>
                        <a:buNone/>
                      </a:pPr>
                      <a:r>
                        <a:rPr lang="en-US" sz="1700" b="0" dirty="0">
                          <a:effectLst/>
                        </a:rPr>
                        <a:t>Data Science involves extracting information from raw data to derive business insights and values using statistical methods.</a:t>
                      </a:r>
                    </a:p>
                  </a:txBody>
                  <a:tcPr anchor="ctr"/>
                </a:tc>
                <a:tc>
                  <a:txBody>
                    <a:bodyPr/>
                    <a:lstStyle/>
                    <a:p>
                      <a:pPr algn="just"/>
                      <a:r>
                        <a:rPr lang="en-US" sz="1700" b="0">
                          <a:effectLst/>
                        </a:rPr>
                        <a:t>Data Engineering is associated with data collecting, processing, analyzing, and cleaning data. One may use the processed data in other processes like data visualizations, business analytics, etc.</a:t>
                      </a:r>
                    </a:p>
                  </a:txBody>
                  <a:tcPr anchor="ctr"/>
                </a:tc>
                <a:extLst>
                  <a:ext uri="{0D108BD9-81ED-4DB2-BD59-A6C34878D82A}">
                    <a16:rowId xmlns:a16="http://schemas.microsoft.com/office/drawing/2014/main" val="3463364786"/>
                  </a:ext>
                </a:extLst>
              </a:tr>
              <a:tr h="370840">
                <a:tc>
                  <a:txBody>
                    <a:bodyPr/>
                    <a:lstStyle/>
                    <a:p>
                      <a:pPr algn="just">
                        <a:buFont typeface="+mj-lt"/>
                        <a:buNone/>
                      </a:pPr>
                      <a:r>
                        <a:rPr lang="en-US" sz="1700" b="0" dirty="0">
                          <a:effectLst/>
                        </a:rPr>
                        <a:t>Data Science looks into boosting the performance of a machine learning model.</a:t>
                      </a:r>
                    </a:p>
                  </a:txBody>
                  <a:tcPr anchor="ctr"/>
                </a:tc>
                <a:tc>
                  <a:txBody>
                    <a:bodyPr/>
                    <a:lstStyle/>
                    <a:p>
                      <a:pPr algn="just"/>
                      <a:r>
                        <a:rPr lang="en-US" sz="1700" b="0">
                          <a:effectLst/>
                        </a:rPr>
                        <a:t>Data Engineering handles the entire data pipeline's optimization and efficiency for sourcing data from the data warehouse.</a:t>
                      </a:r>
                    </a:p>
                  </a:txBody>
                  <a:tcPr anchor="ctr"/>
                </a:tc>
                <a:extLst>
                  <a:ext uri="{0D108BD9-81ED-4DB2-BD59-A6C34878D82A}">
                    <a16:rowId xmlns:a16="http://schemas.microsoft.com/office/drawing/2014/main" val="1980865781"/>
                  </a:ext>
                </a:extLst>
              </a:tr>
              <a:tr h="370840">
                <a:tc>
                  <a:txBody>
                    <a:bodyPr/>
                    <a:lstStyle/>
                    <a:p>
                      <a:pPr algn="just">
                        <a:buFont typeface="+mj-lt"/>
                        <a:buNone/>
                      </a:pPr>
                      <a:r>
                        <a:rPr lang="en-US" sz="1700" b="0" dirty="0">
                          <a:effectLst/>
                        </a:rPr>
                        <a:t>Data Science creates and improves statistical analysis and machine learning predictive models for data analytics. It entails generating data visualizations and charts for analysis.</a:t>
                      </a:r>
                    </a:p>
                  </a:txBody>
                  <a:tcPr anchor="ctr"/>
                </a:tc>
                <a:tc>
                  <a:txBody>
                    <a:bodyPr/>
                    <a:lstStyle/>
                    <a:p>
                      <a:pPr algn="just"/>
                      <a:r>
                        <a:rPr lang="en-US" sz="1700" b="0">
                          <a:effectLst/>
                        </a:rPr>
                        <a:t>Data Engineering assists the Data Science team by implementing feature transformations with the help of big data technologies on datasets to train predictive models. It doesn't entail creating data visualizations.</a:t>
                      </a:r>
                    </a:p>
                  </a:txBody>
                  <a:tcPr anchor="ctr"/>
                </a:tc>
                <a:extLst>
                  <a:ext uri="{0D108BD9-81ED-4DB2-BD59-A6C34878D82A}">
                    <a16:rowId xmlns:a16="http://schemas.microsoft.com/office/drawing/2014/main" val="1161643996"/>
                  </a:ext>
                </a:extLst>
              </a:tr>
              <a:tr h="370840">
                <a:tc>
                  <a:txBody>
                    <a:bodyPr/>
                    <a:lstStyle/>
                    <a:p>
                      <a:pPr algn="just">
                        <a:buFont typeface="+mj-lt"/>
                        <a:buNone/>
                      </a:pPr>
                      <a:r>
                        <a:rPr lang="en-US" sz="1700" b="0" dirty="0">
                          <a:effectLst/>
                        </a:rPr>
                        <a:t>Advanced-level understanding of mathematics, statistics, computer science, etc., is required to become a Data Science expert. It is not necessary to have expertise in programming.</a:t>
                      </a:r>
                    </a:p>
                  </a:txBody>
                  <a:tcPr anchor="ctr"/>
                </a:tc>
                <a:tc>
                  <a:txBody>
                    <a:bodyPr/>
                    <a:lstStyle/>
                    <a:p>
                      <a:pPr algn="just"/>
                      <a:r>
                        <a:rPr lang="en-US" sz="1700" b="0" dirty="0">
                          <a:effectLst/>
                        </a:rPr>
                        <a:t>Expert-level knowledge of programming, Big Data architecture, etc., is essential to becoming a Data Engineering professional.</a:t>
                      </a:r>
                    </a:p>
                    <a:p>
                      <a:pPr algn="just"/>
                      <a:r>
                        <a:rPr lang="en-US" sz="1700" b="0" dirty="0">
                          <a:effectLst/>
                        </a:rPr>
                        <a:t>Having a broad knowledge of machine learning or statistics is optional.</a:t>
                      </a:r>
                    </a:p>
                  </a:txBody>
                  <a:tcPr anchor="ctr"/>
                </a:tc>
                <a:extLst>
                  <a:ext uri="{0D108BD9-81ED-4DB2-BD59-A6C34878D82A}">
                    <a16:rowId xmlns:a16="http://schemas.microsoft.com/office/drawing/2014/main" val="3016904008"/>
                  </a:ext>
                </a:extLst>
              </a:tr>
            </a:tbl>
          </a:graphicData>
        </a:graphic>
      </p:graphicFrame>
    </p:spTree>
    <p:extLst>
      <p:ext uri="{BB962C8B-B14F-4D97-AF65-F5344CB8AC3E}">
        <p14:creationId xmlns:p14="http://schemas.microsoft.com/office/powerpoint/2010/main" val="29257588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9393-B48B-4CFA-A099-BED01D11C937}"/>
              </a:ext>
            </a:extLst>
          </p:cNvPr>
          <p:cNvSpPr>
            <a:spLocks noGrp="1"/>
          </p:cNvSpPr>
          <p:nvPr>
            <p:ph type="title"/>
          </p:nvPr>
        </p:nvSpPr>
        <p:spPr/>
        <p:txBody>
          <a:bodyPr>
            <a:normAutofit/>
          </a:bodyPr>
          <a:lstStyle/>
          <a:p>
            <a:r>
              <a:rPr lang="en-US" sz="4800" b="1" dirty="0">
                <a:solidFill>
                  <a:schemeClr val="tx1">
                    <a:lumMod val="85000"/>
                    <a:lumOff val="15000"/>
                  </a:schemeClr>
                </a:solidFill>
              </a:rPr>
              <a:t>References</a:t>
            </a:r>
            <a:endParaRPr lang="en-US" sz="4800" b="1" dirty="0"/>
          </a:p>
        </p:txBody>
      </p:sp>
      <p:sp>
        <p:nvSpPr>
          <p:cNvPr id="7" name="Slide Number Placeholder 6">
            <a:extLst>
              <a:ext uri="{FF2B5EF4-FFF2-40B4-BE49-F238E27FC236}">
                <a16:creationId xmlns:a16="http://schemas.microsoft.com/office/drawing/2014/main" id="{0007A2D0-732E-44CD-A205-DB2B589CAC6A}"/>
              </a:ext>
            </a:extLst>
          </p:cNvPr>
          <p:cNvSpPr>
            <a:spLocks noGrp="1"/>
          </p:cNvSpPr>
          <p:nvPr>
            <p:ph type="sldNum" sz="quarter" idx="12"/>
          </p:nvPr>
        </p:nvSpPr>
        <p:spPr/>
        <p:txBody>
          <a:bodyPr/>
          <a:lstStyle/>
          <a:p>
            <a:fld id="{A97FDB90-F607-45AF-8167-FFD66923867B}" type="slidenum">
              <a:rPr lang="en-US" smtClean="0"/>
              <a:t>29</a:t>
            </a:fld>
            <a:endParaRPr lang="en-US" dirty="0"/>
          </a:p>
        </p:txBody>
      </p:sp>
      <p:cxnSp>
        <p:nvCxnSpPr>
          <p:cNvPr id="6" name="Straight Connector 5">
            <a:extLst>
              <a:ext uri="{FF2B5EF4-FFF2-40B4-BE49-F238E27FC236}">
                <a16:creationId xmlns:a16="http://schemas.microsoft.com/office/drawing/2014/main" id="{C12963E2-B072-45DD-9FAE-EB1B41E61812}"/>
              </a:ext>
            </a:extLst>
          </p:cNvPr>
          <p:cNvCxnSpPr/>
          <p:nvPr/>
        </p:nvCxnSpPr>
        <p:spPr>
          <a:xfrm>
            <a:off x="951345" y="1512244"/>
            <a:ext cx="10326255" cy="0"/>
          </a:xfrm>
          <a:prstGeom prst="line">
            <a:avLst/>
          </a:prstGeom>
          <a:ln w="28575">
            <a:solidFill>
              <a:srgbClr val="006A4E"/>
            </a:solidFill>
            <a:prstDash val="dash"/>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99024F9A-AD9A-40FD-995B-1837D0F1B0A8}"/>
              </a:ext>
            </a:extLst>
          </p:cNvPr>
          <p:cNvSpPr>
            <a:spLocks noGrp="1"/>
          </p:cNvSpPr>
          <p:nvPr>
            <p:ph idx="1"/>
          </p:nvPr>
        </p:nvSpPr>
        <p:spPr>
          <a:xfrm>
            <a:off x="838200" y="1690688"/>
            <a:ext cx="10515600" cy="4802187"/>
          </a:xfrm>
        </p:spPr>
        <p:txBody>
          <a:bodyPr>
            <a:normAutofit/>
          </a:bodyPr>
          <a:lstStyle/>
          <a:p>
            <a:r>
              <a:rPr lang="en-US" sz="1600" u="sng" dirty="0">
                <a:solidFill>
                  <a:schemeClr val="tx1">
                    <a:lumMod val="85000"/>
                    <a:lumOff val="15000"/>
                  </a:schemeClr>
                </a:solidFill>
                <a:hlinkClick r:id="rId2"/>
              </a:rPr>
              <a:t>https://www.coursera.org/articles/what-does-a-data-engineer-do-and-how-do-i-become-one</a:t>
            </a:r>
            <a:endParaRPr lang="en-US" sz="1600" u="sng" dirty="0">
              <a:solidFill>
                <a:schemeClr val="tx1">
                  <a:lumMod val="85000"/>
                  <a:lumOff val="15000"/>
                </a:schemeClr>
              </a:solidFill>
            </a:endParaRPr>
          </a:p>
          <a:p>
            <a:r>
              <a:rPr lang="en-US" sz="1600" u="sng" dirty="0">
                <a:solidFill>
                  <a:schemeClr val="tx1">
                    <a:lumMod val="85000"/>
                    <a:lumOff val="15000"/>
                  </a:schemeClr>
                </a:solidFill>
                <a:hlinkClick r:id="rId3"/>
              </a:rPr>
              <a:t>https://www.coursera.org/articles/data-engineer-vs-software-engineer</a:t>
            </a:r>
            <a:endParaRPr lang="en-US" sz="1600" u="sng" dirty="0">
              <a:solidFill>
                <a:schemeClr val="tx1">
                  <a:lumMod val="85000"/>
                  <a:lumOff val="15000"/>
                </a:schemeClr>
              </a:solidFill>
            </a:endParaRPr>
          </a:p>
          <a:p>
            <a:r>
              <a:rPr lang="en-US" sz="1600" u="sng" dirty="0">
                <a:solidFill>
                  <a:schemeClr val="tx1">
                    <a:lumMod val="85000"/>
                    <a:lumOff val="15000"/>
                  </a:schemeClr>
                </a:solidFill>
                <a:hlinkClick r:id="rId4"/>
              </a:rPr>
              <a:t>https://www.analyticsvidhya.com/blog/2022/03/a-quick-overview-of-data-engineering/</a:t>
            </a:r>
            <a:endParaRPr lang="en-US" sz="1600" u="sng" dirty="0">
              <a:solidFill>
                <a:schemeClr val="tx1">
                  <a:lumMod val="85000"/>
                  <a:lumOff val="15000"/>
                </a:schemeClr>
              </a:solidFill>
            </a:endParaRPr>
          </a:p>
          <a:p>
            <a:r>
              <a:rPr lang="en-US" sz="1600" u="sng" dirty="0">
                <a:solidFill>
                  <a:schemeClr val="tx1">
                    <a:lumMod val="85000"/>
                    <a:lumOff val="15000"/>
                  </a:schemeClr>
                </a:solidFill>
                <a:hlinkClick r:id="rId5"/>
              </a:rPr>
              <a:t>https://www.projectpro.io/article/data-engineer-vs-data-scientist-the-differences-you-must-know/430</a:t>
            </a:r>
            <a:endParaRPr lang="en-US" sz="1600" u="sng" dirty="0">
              <a:solidFill>
                <a:schemeClr val="tx1">
                  <a:lumMod val="85000"/>
                  <a:lumOff val="15000"/>
                </a:schemeClr>
              </a:solidFill>
            </a:endParaRPr>
          </a:p>
          <a:p>
            <a:r>
              <a:rPr lang="en-US" sz="1600" u="sng" dirty="0">
                <a:solidFill>
                  <a:schemeClr val="tx1">
                    <a:lumMod val="85000"/>
                    <a:lumOff val="15000"/>
                  </a:schemeClr>
                </a:solidFill>
                <a:hlinkClick r:id="rId6"/>
              </a:rPr>
              <a:t>https://www.guvi.in/blog/data-engineering-interview-questions-and-answers/</a:t>
            </a:r>
            <a:endParaRPr lang="en-US" sz="1600" u="sng" dirty="0">
              <a:solidFill>
                <a:schemeClr val="tx1">
                  <a:lumMod val="85000"/>
                  <a:lumOff val="15000"/>
                </a:schemeClr>
              </a:solidFill>
            </a:endParaRPr>
          </a:p>
          <a:p>
            <a:r>
              <a:rPr lang="en-US" sz="1600" u="sng" dirty="0">
                <a:solidFill>
                  <a:schemeClr val="tx1">
                    <a:lumMod val="85000"/>
                    <a:lumOff val="15000"/>
                  </a:schemeClr>
                </a:solidFill>
                <a:hlinkClick r:id="rId7"/>
              </a:rPr>
              <a:t>https://climbtheladder.com/data-engineer-vs-database-engineer/</a:t>
            </a:r>
            <a:endParaRPr lang="en-US" sz="1600" u="sng" dirty="0">
              <a:solidFill>
                <a:schemeClr val="tx1">
                  <a:lumMod val="85000"/>
                  <a:lumOff val="15000"/>
                </a:schemeClr>
              </a:solidFill>
            </a:endParaRPr>
          </a:p>
          <a:p>
            <a:r>
              <a:rPr lang="en-US" sz="1600" u="sng" dirty="0">
                <a:solidFill>
                  <a:schemeClr val="tx1">
                    <a:lumMod val="85000"/>
                    <a:lumOff val="15000"/>
                  </a:schemeClr>
                </a:solidFill>
                <a:hlinkClick r:id="rId8"/>
              </a:rPr>
              <a:t>https://intellipaat.com/blog/what-is-data-engineering/?US</a:t>
            </a:r>
            <a:endParaRPr lang="en-US" sz="1600" u="sng" dirty="0">
              <a:solidFill>
                <a:schemeClr val="tx1">
                  <a:lumMod val="85000"/>
                  <a:lumOff val="15000"/>
                </a:schemeClr>
              </a:solidFill>
            </a:endParaRPr>
          </a:p>
          <a:p>
            <a:r>
              <a:rPr lang="en-US" sz="1600" u="sng" dirty="0">
                <a:solidFill>
                  <a:schemeClr val="tx1">
                    <a:lumMod val="85000"/>
                    <a:lumOff val="15000"/>
                  </a:schemeClr>
                </a:solidFill>
                <a:hlinkClick r:id="rId9"/>
              </a:rPr>
              <a:t>https://www.eckerson.com/articles/data-engineering-coming-of-age</a:t>
            </a:r>
            <a:endParaRPr lang="en-US" sz="1600" u="sng" dirty="0">
              <a:solidFill>
                <a:schemeClr val="tx1">
                  <a:lumMod val="85000"/>
                  <a:lumOff val="15000"/>
                </a:schemeClr>
              </a:solidFill>
            </a:endParaRPr>
          </a:p>
          <a:p>
            <a:r>
              <a:rPr lang="en-US" sz="1600" dirty="0">
                <a:hlinkClick r:id="rId10"/>
              </a:rPr>
              <a:t>https://quanthub.com </a:t>
            </a:r>
            <a:endParaRPr lang="en-US" sz="1600" dirty="0"/>
          </a:p>
          <a:p>
            <a:r>
              <a:rPr lang="en-US" sz="1600" dirty="0">
                <a:hlinkClick r:id="rId11"/>
              </a:rPr>
              <a:t>https://www.techtarget.com</a:t>
            </a:r>
            <a:endParaRPr lang="en-US" sz="1600" dirty="0">
              <a:hlinkClick r:id="rId2"/>
            </a:endParaRPr>
          </a:p>
          <a:p>
            <a:r>
              <a:rPr lang="en-US" sz="1600" dirty="0">
                <a:hlinkClick r:id="rId2"/>
              </a:rPr>
              <a:t>https://www.coursera.org</a:t>
            </a:r>
          </a:p>
          <a:p>
            <a:endParaRPr lang="en-US" sz="1600" u="sng" dirty="0">
              <a:solidFill>
                <a:schemeClr val="tx1">
                  <a:lumMod val="85000"/>
                  <a:lumOff val="15000"/>
                </a:schemeClr>
              </a:solidFill>
            </a:endParaRPr>
          </a:p>
          <a:p>
            <a:endParaRPr lang="en-US" sz="1600" u="sng" dirty="0">
              <a:solidFill>
                <a:schemeClr val="tx1">
                  <a:lumMod val="85000"/>
                  <a:lumOff val="15000"/>
                </a:schemeClr>
              </a:solidFill>
            </a:endParaRPr>
          </a:p>
          <a:p>
            <a:endParaRPr lang="en-US" sz="1600" u="sng" dirty="0">
              <a:solidFill>
                <a:schemeClr val="tx1">
                  <a:lumMod val="85000"/>
                  <a:lumOff val="15000"/>
                </a:schemeClr>
              </a:solidFill>
            </a:endParaRPr>
          </a:p>
          <a:p>
            <a:endParaRPr lang="en-US" sz="1600" u="sng" dirty="0">
              <a:solidFill>
                <a:schemeClr val="tx1">
                  <a:lumMod val="85000"/>
                  <a:lumOff val="15000"/>
                </a:schemeClr>
              </a:solidFill>
            </a:endParaRPr>
          </a:p>
          <a:p>
            <a:endParaRPr lang="en-US" sz="1600" u="sng" dirty="0">
              <a:solidFill>
                <a:schemeClr val="tx1">
                  <a:lumMod val="85000"/>
                  <a:lumOff val="15000"/>
                </a:schemeClr>
              </a:solidFill>
            </a:endParaRPr>
          </a:p>
          <a:p>
            <a:endParaRPr lang="en-US" sz="1600" u="sng" dirty="0">
              <a:solidFill>
                <a:schemeClr val="tx1">
                  <a:lumMod val="85000"/>
                  <a:lumOff val="15000"/>
                </a:schemeClr>
              </a:solidFill>
            </a:endParaRPr>
          </a:p>
          <a:p>
            <a:endParaRPr lang="en-US" sz="1600" u="sng" dirty="0">
              <a:solidFill>
                <a:schemeClr val="tx1">
                  <a:lumMod val="85000"/>
                  <a:lumOff val="15000"/>
                </a:schemeClr>
              </a:solidFill>
            </a:endParaRPr>
          </a:p>
          <a:p>
            <a:endParaRPr lang="en-US" sz="1600" u="sng" dirty="0">
              <a:solidFill>
                <a:schemeClr val="tx1">
                  <a:lumMod val="85000"/>
                  <a:lumOff val="15000"/>
                </a:schemeClr>
              </a:solidFill>
            </a:endParaRPr>
          </a:p>
          <a:p>
            <a:endParaRPr lang="en-US" sz="1600" u="sng" dirty="0">
              <a:solidFill>
                <a:schemeClr val="tx1">
                  <a:lumMod val="85000"/>
                  <a:lumOff val="15000"/>
                </a:schemeClr>
              </a:solidFill>
            </a:endParaRPr>
          </a:p>
          <a:p>
            <a:endParaRPr lang="en-US" sz="2800" u="sng" dirty="0">
              <a:solidFill>
                <a:schemeClr val="tx1">
                  <a:lumMod val="85000"/>
                  <a:lumOff val="15000"/>
                </a:schemeClr>
              </a:solidFill>
            </a:endParaRPr>
          </a:p>
          <a:p>
            <a:endParaRPr lang="en-US" sz="2800" u="sng" dirty="0">
              <a:solidFill>
                <a:schemeClr val="tx1">
                  <a:lumMod val="85000"/>
                  <a:lumOff val="15000"/>
                </a:schemeClr>
              </a:solidFill>
            </a:endParaRPr>
          </a:p>
          <a:p>
            <a:pPr algn="just"/>
            <a:endParaRPr lang="en-US" dirty="0"/>
          </a:p>
        </p:txBody>
      </p:sp>
      <p:pic>
        <p:nvPicPr>
          <p:cNvPr id="2050" name="Picture 2" descr="Northwest Missouri State Bearcats - Wikipedia">
            <a:extLst>
              <a:ext uri="{FF2B5EF4-FFF2-40B4-BE49-F238E27FC236}">
                <a16:creationId xmlns:a16="http://schemas.microsoft.com/office/drawing/2014/main" id="{7DDB6EB2-2340-8AFA-BC73-08D905E7E44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229088" y="319088"/>
            <a:ext cx="1048512" cy="10485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uty of care on giving a reference | TJD Law">
            <a:extLst>
              <a:ext uri="{FF2B5EF4-FFF2-40B4-BE49-F238E27FC236}">
                <a16:creationId xmlns:a16="http://schemas.microsoft.com/office/drawing/2014/main" id="{920761B3-6845-5F43-11A8-A0A0DD0ED4A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168035" y="4518088"/>
            <a:ext cx="2061053" cy="202082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1793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9393-B48B-4CFA-A099-BED01D11C937}"/>
              </a:ext>
            </a:extLst>
          </p:cNvPr>
          <p:cNvSpPr>
            <a:spLocks noGrp="1"/>
          </p:cNvSpPr>
          <p:nvPr>
            <p:ph type="title"/>
          </p:nvPr>
        </p:nvSpPr>
        <p:spPr/>
        <p:txBody>
          <a:bodyPr>
            <a:normAutofit/>
          </a:bodyPr>
          <a:lstStyle/>
          <a:p>
            <a:r>
              <a:rPr lang="en-US" sz="4800" b="1" dirty="0"/>
              <a:t>What is Data Engineering</a:t>
            </a:r>
            <a:r>
              <a:rPr lang="en-US" sz="4800" dirty="0">
                <a:latin typeface="+mn-lt"/>
                <a:cs typeface="Times New Roman" panose="02020603050405020304" pitchFamily="18" charset="0"/>
              </a:rPr>
              <a:t>?</a:t>
            </a:r>
            <a:endParaRPr lang="en-US" sz="4800" b="1" dirty="0"/>
          </a:p>
        </p:txBody>
      </p:sp>
      <p:sp>
        <p:nvSpPr>
          <p:cNvPr id="7" name="Slide Number Placeholder 6">
            <a:extLst>
              <a:ext uri="{FF2B5EF4-FFF2-40B4-BE49-F238E27FC236}">
                <a16:creationId xmlns:a16="http://schemas.microsoft.com/office/drawing/2014/main" id="{0007A2D0-732E-44CD-A205-DB2B589CAC6A}"/>
              </a:ext>
            </a:extLst>
          </p:cNvPr>
          <p:cNvSpPr>
            <a:spLocks noGrp="1"/>
          </p:cNvSpPr>
          <p:nvPr>
            <p:ph type="sldNum" sz="quarter" idx="12"/>
          </p:nvPr>
        </p:nvSpPr>
        <p:spPr/>
        <p:txBody>
          <a:bodyPr/>
          <a:lstStyle/>
          <a:p>
            <a:fld id="{A97FDB90-F607-45AF-8167-FFD66923867B}" type="slidenum">
              <a:rPr lang="en-US" smtClean="0"/>
              <a:t>3</a:t>
            </a:fld>
            <a:endParaRPr lang="en-US" dirty="0"/>
          </a:p>
        </p:txBody>
      </p:sp>
      <p:cxnSp>
        <p:nvCxnSpPr>
          <p:cNvPr id="6" name="Straight Connector 5">
            <a:extLst>
              <a:ext uri="{FF2B5EF4-FFF2-40B4-BE49-F238E27FC236}">
                <a16:creationId xmlns:a16="http://schemas.microsoft.com/office/drawing/2014/main" id="{C12963E2-B072-45DD-9FAE-EB1B41E61812}"/>
              </a:ext>
            </a:extLst>
          </p:cNvPr>
          <p:cNvCxnSpPr/>
          <p:nvPr/>
        </p:nvCxnSpPr>
        <p:spPr>
          <a:xfrm>
            <a:off x="951345" y="1512244"/>
            <a:ext cx="10326255" cy="0"/>
          </a:xfrm>
          <a:prstGeom prst="line">
            <a:avLst/>
          </a:prstGeom>
          <a:ln w="28575">
            <a:solidFill>
              <a:srgbClr val="006A4E"/>
            </a:solidFill>
            <a:prstDash val="dash"/>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99024F9A-AD9A-40FD-995B-1837D0F1B0A8}"/>
              </a:ext>
            </a:extLst>
          </p:cNvPr>
          <p:cNvSpPr>
            <a:spLocks noGrp="1"/>
          </p:cNvSpPr>
          <p:nvPr>
            <p:ph idx="1"/>
          </p:nvPr>
        </p:nvSpPr>
        <p:spPr>
          <a:xfrm>
            <a:off x="838200" y="1690688"/>
            <a:ext cx="10515600" cy="4802187"/>
          </a:xfrm>
        </p:spPr>
        <p:txBody>
          <a:bodyPr>
            <a:normAutofit/>
          </a:bodyPr>
          <a:lstStyle/>
          <a:p>
            <a:pPr algn="just"/>
            <a:r>
              <a:rPr lang="en-US" sz="2400" dirty="0"/>
              <a:t>Big data is changing the way we do business and creating a need for data engineers who can collect and manage large quantities of data.</a:t>
            </a:r>
          </a:p>
          <a:p>
            <a:pPr algn="just"/>
            <a:r>
              <a:rPr lang="en-US" sz="2400" b="1" dirty="0">
                <a:solidFill>
                  <a:srgbClr val="FF0000"/>
                </a:solidFill>
              </a:rPr>
              <a:t>Data engineering </a:t>
            </a:r>
            <a:r>
              <a:rPr lang="en-US" sz="2400" dirty="0">
                <a:solidFill>
                  <a:srgbClr val="0070C0"/>
                </a:solidFill>
              </a:rPr>
              <a:t>is the practice of designing and building systems for </a:t>
            </a:r>
            <a:r>
              <a:rPr lang="en-US" sz="2400" b="1" u="sng" dirty="0">
                <a:solidFill>
                  <a:srgbClr val="0070C0"/>
                </a:solidFill>
              </a:rPr>
              <a:t>collecting</a:t>
            </a:r>
            <a:r>
              <a:rPr lang="en-US" sz="2400" dirty="0">
                <a:solidFill>
                  <a:srgbClr val="0070C0"/>
                </a:solidFill>
              </a:rPr>
              <a:t>, </a:t>
            </a:r>
            <a:r>
              <a:rPr lang="en-US" sz="2400" b="1" u="sng" dirty="0">
                <a:solidFill>
                  <a:srgbClr val="0070C0"/>
                </a:solidFill>
              </a:rPr>
              <a:t>storing</a:t>
            </a:r>
            <a:r>
              <a:rPr lang="en-US" sz="2400" dirty="0">
                <a:solidFill>
                  <a:srgbClr val="0070C0"/>
                </a:solidFill>
              </a:rPr>
              <a:t>, and </a:t>
            </a:r>
            <a:r>
              <a:rPr lang="en-US" sz="2400" b="1" u="sng" dirty="0">
                <a:solidFill>
                  <a:srgbClr val="0070C0"/>
                </a:solidFill>
              </a:rPr>
              <a:t>analyzing</a:t>
            </a:r>
            <a:r>
              <a:rPr lang="en-US" sz="2400" dirty="0">
                <a:solidFill>
                  <a:srgbClr val="0070C0"/>
                </a:solidFill>
              </a:rPr>
              <a:t> data at scale. It is a broad field with applications in just about every industry. </a:t>
            </a:r>
          </a:p>
          <a:p>
            <a:pPr algn="just"/>
            <a:r>
              <a:rPr lang="en-US" sz="2400" dirty="0"/>
              <a:t>Organizations have the ability to collect massive amounts of data, and they need the right people and technology to ensure it is in a highly usable state by the time it reaches data scientists and analysts.</a:t>
            </a:r>
          </a:p>
        </p:txBody>
      </p:sp>
      <p:pic>
        <p:nvPicPr>
          <p:cNvPr id="2050" name="Picture 2" descr="Northwest Missouri State Bearcats - Wikipedia">
            <a:extLst>
              <a:ext uri="{FF2B5EF4-FFF2-40B4-BE49-F238E27FC236}">
                <a16:creationId xmlns:a16="http://schemas.microsoft.com/office/drawing/2014/main" id="{7DDB6EB2-2340-8AFA-BC73-08D905E7E4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9088" y="319088"/>
            <a:ext cx="1048512" cy="1048512"/>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What is Data Engineering?">
            <a:extLst>
              <a:ext uri="{FF2B5EF4-FFF2-40B4-BE49-F238E27FC236}">
                <a16:creationId xmlns:a16="http://schemas.microsoft.com/office/drawing/2014/main" id="{3AA592C1-7606-2D23-5AB4-8BC9C15772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73" t="9709" r="9302" b="5895"/>
          <a:stretch/>
        </p:blipFill>
        <p:spPr bwMode="auto">
          <a:xfrm>
            <a:off x="3165373" y="4746716"/>
            <a:ext cx="5861253" cy="1974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627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9393-B48B-4CFA-A099-BED01D11C937}"/>
              </a:ext>
            </a:extLst>
          </p:cNvPr>
          <p:cNvSpPr>
            <a:spLocks noGrp="1"/>
          </p:cNvSpPr>
          <p:nvPr>
            <p:ph type="title"/>
          </p:nvPr>
        </p:nvSpPr>
        <p:spPr/>
        <p:txBody>
          <a:bodyPr>
            <a:normAutofit/>
          </a:bodyPr>
          <a:lstStyle/>
          <a:p>
            <a:r>
              <a:rPr lang="en-US" sz="4800" b="1" dirty="0"/>
              <a:t>Data Engineering Tools</a:t>
            </a:r>
          </a:p>
        </p:txBody>
      </p:sp>
      <p:sp>
        <p:nvSpPr>
          <p:cNvPr id="7" name="Slide Number Placeholder 6">
            <a:extLst>
              <a:ext uri="{FF2B5EF4-FFF2-40B4-BE49-F238E27FC236}">
                <a16:creationId xmlns:a16="http://schemas.microsoft.com/office/drawing/2014/main" id="{0007A2D0-732E-44CD-A205-DB2B589CAC6A}"/>
              </a:ext>
            </a:extLst>
          </p:cNvPr>
          <p:cNvSpPr>
            <a:spLocks noGrp="1"/>
          </p:cNvSpPr>
          <p:nvPr>
            <p:ph type="sldNum" sz="quarter" idx="12"/>
          </p:nvPr>
        </p:nvSpPr>
        <p:spPr/>
        <p:txBody>
          <a:bodyPr/>
          <a:lstStyle/>
          <a:p>
            <a:fld id="{A97FDB90-F607-45AF-8167-FFD66923867B}" type="slidenum">
              <a:rPr lang="en-US" smtClean="0"/>
              <a:t>4</a:t>
            </a:fld>
            <a:endParaRPr lang="en-US" dirty="0"/>
          </a:p>
        </p:txBody>
      </p:sp>
      <p:cxnSp>
        <p:nvCxnSpPr>
          <p:cNvPr id="6" name="Straight Connector 5">
            <a:extLst>
              <a:ext uri="{FF2B5EF4-FFF2-40B4-BE49-F238E27FC236}">
                <a16:creationId xmlns:a16="http://schemas.microsoft.com/office/drawing/2014/main" id="{C12963E2-B072-45DD-9FAE-EB1B41E61812}"/>
              </a:ext>
            </a:extLst>
          </p:cNvPr>
          <p:cNvCxnSpPr/>
          <p:nvPr/>
        </p:nvCxnSpPr>
        <p:spPr>
          <a:xfrm>
            <a:off x="951345" y="1512244"/>
            <a:ext cx="10326255" cy="0"/>
          </a:xfrm>
          <a:prstGeom prst="line">
            <a:avLst/>
          </a:prstGeom>
          <a:ln w="28575">
            <a:solidFill>
              <a:srgbClr val="006A4E"/>
            </a:solidFill>
            <a:prstDash val="dash"/>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99024F9A-AD9A-40FD-995B-1837D0F1B0A8}"/>
              </a:ext>
            </a:extLst>
          </p:cNvPr>
          <p:cNvSpPr>
            <a:spLocks noGrp="1"/>
          </p:cNvSpPr>
          <p:nvPr>
            <p:ph idx="1"/>
          </p:nvPr>
        </p:nvSpPr>
        <p:spPr>
          <a:xfrm>
            <a:off x="838200" y="1690688"/>
            <a:ext cx="8165123" cy="5030785"/>
          </a:xfrm>
        </p:spPr>
        <p:txBody>
          <a:bodyPr>
            <a:noAutofit/>
          </a:bodyPr>
          <a:lstStyle/>
          <a:p>
            <a:pPr algn="just"/>
            <a:r>
              <a:rPr lang="en-US" sz="2000" dirty="0"/>
              <a:t>The Data Engineering basics revolve around the typical </a:t>
            </a:r>
            <a:r>
              <a:rPr lang="en-US" sz="2000" b="1" dirty="0">
                <a:solidFill>
                  <a:srgbClr val="0070C0"/>
                </a:solidFill>
              </a:rPr>
              <a:t>Data Engineering tools </a:t>
            </a:r>
            <a:r>
              <a:rPr lang="en-US" sz="2000" dirty="0"/>
              <a:t>that find their usage in the daily life of a Data Engineer.</a:t>
            </a:r>
          </a:p>
          <a:p>
            <a:pPr marL="914400" lvl="1" indent="-457200" algn="just">
              <a:buFont typeface="+mj-lt"/>
              <a:buAutoNum type="arabicPeriod"/>
            </a:pPr>
            <a:r>
              <a:rPr lang="en-US" sz="1800" b="1" dirty="0">
                <a:solidFill>
                  <a:srgbClr val="FF0000"/>
                </a:solidFill>
              </a:rPr>
              <a:t>Apache Hadoop</a:t>
            </a:r>
            <a:r>
              <a:rPr lang="en-US" sz="1800" dirty="0"/>
              <a:t>: Hadoop is a collection of tools, namely, HDFS (Hadoop Distributed File System), MapReduce, etc. It acts as a foundation framework for storing and analyzing information.</a:t>
            </a:r>
          </a:p>
          <a:p>
            <a:pPr marL="914400" lvl="1" indent="-457200" algn="just">
              <a:buFont typeface="+mj-lt"/>
              <a:buAutoNum type="arabicPeriod"/>
            </a:pPr>
            <a:r>
              <a:rPr lang="en-US" sz="1800" b="1" dirty="0">
                <a:solidFill>
                  <a:srgbClr val="FF0000"/>
                </a:solidFill>
              </a:rPr>
              <a:t>Relational and non-relational databases</a:t>
            </a:r>
            <a:r>
              <a:rPr lang="en-US" sz="1800" dirty="0"/>
              <a:t>: SQL and NoSQL act as the basic tools for executing Data Engineering applications. They are known for handling enormous amounts of real-time unstructured and polymorphic data.</a:t>
            </a:r>
          </a:p>
          <a:p>
            <a:pPr marL="914400" lvl="1" indent="-457200" algn="just">
              <a:buFont typeface="+mj-lt"/>
              <a:buAutoNum type="arabicPeriod"/>
            </a:pPr>
            <a:r>
              <a:rPr lang="en-US" sz="1800" b="1" dirty="0">
                <a:solidFill>
                  <a:srgbClr val="FF0000"/>
                </a:solidFill>
              </a:rPr>
              <a:t>Apache Spark</a:t>
            </a:r>
            <a:r>
              <a:rPr lang="en-US" sz="1800" dirty="0"/>
              <a:t>: It is used for stream processing and batch processing. It is 100x quicker than MapReduce and is estimated to replace MapReduce in the Hadoop Ecosystem soon.</a:t>
            </a:r>
          </a:p>
          <a:p>
            <a:pPr marL="914400" lvl="1" indent="-457200" algn="just">
              <a:buFont typeface="+mj-lt"/>
              <a:buAutoNum type="arabicPeriod"/>
            </a:pPr>
            <a:r>
              <a:rPr lang="en-US" sz="1800" b="1" dirty="0">
                <a:solidFill>
                  <a:srgbClr val="FF0000"/>
                </a:solidFill>
              </a:rPr>
              <a:t>Python</a:t>
            </a:r>
            <a:r>
              <a:rPr lang="en-US" sz="1800" dirty="0"/>
              <a:t>: It is the most popular general-purpose language used for statistical analysis. A majority of Data Engineer job descriptions mention ‘fluency in Python’ as a mandatory requirement.</a:t>
            </a:r>
          </a:p>
          <a:p>
            <a:pPr marL="914400" lvl="1" indent="-457200" algn="just">
              <a:buFont typeface="+mj-lt"/>
              <a:buAutoNum type="arabicPeriod"/>
            </a:pPr>
            <a:r>
              <a:rPr lang="en-US" sz="1800" b="1" dirty="0">
                <a:solidFill>
                  <a:srgbClr val="FF0000"/>
                </a:solidFill>
              </a:rPr>
              <a:t>Julia</a:t>
            </a:r>
            <a:r>
              <a:rPr lang="en-US" sz="1800" dirty="0"/>
              <a:t>: Julia is yet another general-purpose programming language that is easy to learn. It has the capability to be used solely in data engineering projects for prototyping and production.</a:t>
            </a:r>
          </a:p>
        </p:txBody>
      </p:sp>
      <p:pic>
        <p:nvPicPr>
          <p:cNvPr id="2050" name="Picture 2" descr="Northwest Missouri State Bearcats - Wikipedia">
            <a:extLst>
              <a:ext uri="{FF2B5EF4-FFF2-40B4-BE49-F238E27FC236}">
                <a16:creationId xmlns:a16="http://schemas.microsoft.com/office/drawing/2014/main" id="{7DDB6EB2-2340-8AFA-BC73-08D905E7E4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9088" y="319088"/>
            <a:ext cx="1048512" cy="1048512"/>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B83BD58A-266A-46DD-C062-3953DF095F00}"/>
              </a:ext>
            </a:extLst>
          </p:cNvPr>
          <p:cNvGrpSpPr/>
          <p:nvPr/>
        </p:nvGrpSpPr>
        <p:grpSpPr>
          <a:xfrm>
            <a:off x="9266709" y="1764861"/>
            <a:ext cx="2555220" cy="4647761"/>
            <a:chOff x="9266709" y="1708589"/>
            <a:chExt cx="2555220" cy="4647761"/>
          </a:xfrm>
        </p:grpSpPr>
        <p:pic>
          <p:nvPicPr>
            <p:cNvPr id="5" name="Picture 4" descr="Data Engineering Tools">
              <a:extLst>
                <a:ext uri="{FF2B5EF4-FFF2-40B4-BE49-F238E27FC236}">
                  <a16:creationId xmlns:a16="http://schemas.microsoft.com/office/drawing/2014/main" id="{2DB5DE8C-92A8-18EE-9BE9-D5F4056807E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742" t="42371" r="4812" b="18941"/>
            <a:stretch/>
          </p:blipFill>
          <p:spPr bwMode="auto">
            <a:xfrm>
              <a:off x="9266709" y="5262502"/>
              <a:ext cx="1340648" cy="109384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Data Engineering Tools">
              <a:extLst>
                <a:ext uri="{FF2B5EF4-FFF2-40B4-BE49-F238E27FC236}">
                  <a16:creationId xmlns:a16="http://schemas.microsoft.com/office/drawing/2014/main" id="{2FB04A2D-62D5-D5A2-14CF-21E6D1AE22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348" t="42371" r="22884" b="18941"/>
            <a:stretch/>
          </p:blipFill>
          <p:spPr bwMode="auto">
            <a:xfrm>
              <a:off x="10481280" y="4433498"/>
              <a:ext cx="1340649" cy="10938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Data Engineering Tools">
              <a:extLst>
                <a:ext uri="{FF2B5EF4-FFF2-40B4-BE49-F238E27FC236}">
                  <a16:creationId xmlns:a16="http://schemas.microsoft.com/office/drawing/2014/main" id="{805773D0-A98A-3BD4-A3AC-F6F96DF482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201" t="42371" r="41030" b="18941"/>
            <a:stretch/>
          </p:blipFill>
          <p:spPr bwMode="auto">
            <a:xfrm>
              <a:off x="9266709" y="3429000"/>
              <a:ext cx="1340648" cy="110108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ata Engineering Tools">
              <a:extLst>
                <a:ext uri="{FF2B5EF4-FFF2-40B4-BE49-F238E27FC236}">
                  <a16:creationId xmlns:a16="http://schemas.microsoft.com/office/drawing/2014/main" id="{856AADC7-6145-A301-934D-E4F2216960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52" t="42371" r="59317" b="18941"/>
            <a:stretch/>
          </p:blipFill>
          <p:spPr bwMode="auto">
            <a:xfrm>
              <a:off x="10481281" y="2633522"/>
              <a:ext cx="1340648" cy="1083993"/>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descr="Data Engineering Tools">
              <a:extLst>
                <a:ext uri="{FF2B5EF4-FFF2-40B4-BE49-F238E27FC236}">
                  <a16:creationId xmlns:a16="http://schemas.microsoft.com/office/drawing/2014/main" id="{08243BF8-1F90-5598-F458-7E6481FCF1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48" t="42371" r="77599" b="18941"/>
            <a:stretch/>
          </p:blipFill>
          <p:spPr bwMode="auto">
            <a:xfrm>
              <a:off x="9266709" y="1708589"/>
              <a:ext cx="1340647" cy="110108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88808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9393-B48B-4CFA-A099-BED01D11C937}"/>
              </a:ext>
            </a:extLst>
          </p:cNvPr>
          <p:cNvSpPr>
            <a:spLocks noGrp="1"/>
          </p:cNvSpPr>
          <p:nvPr>
            <p:ph type="title"/>
          </p:nvPr>
        </p:nvSpPr>
        <p:spPr/>
        <p:txBody>
          <a:bodyPr>
            <a:normAutofit/>
          </a:bodyPr>
          <a:lstStyle/>
          <a:p>
            <a:pPr algn="l"/>
            <a:r>
              <a:rPr lang="en-US" sz="4800" b="1" dirty="0"/>
              <a:t>What does a data engineer do?</a:t>
            </a:r>
          </a:p>
        </p:txBody>
      </p:sp>
      <p:sp>
        <p:nvSpPr>
          <p:cNvPr id="7" name="Slide Number Placeholder 6">
            <a:extLst>
              <a:ext uri="{FF2B5EF4-FFF2-40B4-BE49-F238E27FC236}">
                <a16:creationId xmlns:a16="http://schemas.microsoft.com/office/drawing/2014/main" id="{0007A2D0-732E-44CD-A205-DB2B589CAC6A}"/>
              </a:ext>
            </a:extLst>
          </p:cNvPr>
          <p:cNvSpPr>
            <a:spLocks noGrp="1"/>
          </p:cNvSpPr>
          <p:nvPr>
            <p:ph type="sldNum" sz="quarter" idx="12"/>
          </p:nvPr>
        </p:nvSpPr>
        <p:spPr/>
        <p:txBody>
          <a:bodyPr/>
          <a:lstStyle/>
          <a:p>
            <a:fld id="{A97FDB90-F607-45AF-8167-FFD66923867B}" type="slidenum">
              <a:rPr lang="en-US" smtClean="0"/>
              <a:t>5</a:t>
            </a:fld>
            <a:endParaRPr lang="en-US" dirty="0"/>
          </a:p>
        </p:txBody>
      </p:sp>
      <p:cxnSp>
        <p:nvCxnSpPr>
          <p:cNvPr id="6" name="Straight Connector 5">
            <a:extLst>
              <a:ext uri="{FF2B5EF4-FFF2-40B4-BE49-F238E27FC236}">
                <a16:creationId xmlns:a16="http://schemas.microsoft.com/office/drawing/2014/main" id="{C12963E2-B072-45DD-9FAE-EB1B41E61812}"/>
              </a:ext>
            </a:extLst>
          </p:cNvPr>
          <p:cNvCxnSpPr/>
          <p:nvPr/>
        </p:nvCxnSpPr>
        <p:spPr>
          <a:xfrm>
            <a:off x="951345" y="1512244"/>
            <a:ext cx="10326255" cy="0"/>
          </a:xfrm>
          <a:prstGeom prst="line">
            <a:avLst/>
          </a:prstGeom>
          <a:ln w="28575">
            <a:solidFill>
              <a:srgbClr val="006A4E"/>
            </a:solidFill>
            <a:prstDash val="dash"/>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99024F9A-AD9A-40FD-995B-1837D0F1B0A8}"/>
              </a:ext>
            </a:extLst>
          </p:cNvPr>
          <p:cNvSpPr>
            <a:spLocks noGrp="1"/>
          </p:cNvSpPr>
          <p:nvPr>
            <p:ph idx="1"/>
          </p:nvPr>
        </p:nvSpPr>
        <p:spPr>
          <a:xfrm>
            <a:off x="838200" y="1690688"/>
            <a:ext cx="10515600" cy="4802187"/>
          </a:xfrm>
        </p:spPr>
        <p:txBody>
          <a:bodyPr>
            <a:normAutofit/>
          </a:bodyPr>
          <a:lstStyle/>
          <a:p>
            <a:pPr algn="just"/>
            <a:r>
              <a:rPr lang="en-US" sz="2400" dirty="0"/>
              <a:t>Data engineers </a:t>
            </a:r>
            <a:r>
              <a:rPr lang="en-US" sz="2400" dirty="0">
                <a:solidFill>
                  <a:srgbClr val="0070C0"/>
                </a:solidFill>
              </a:rPr>
              <a:t>work in a variety of settings to build systems </a:t>
            </a:r>
            <a:r>
              <a:rPr lang="en-US" sz="2400" dirty="0"/>
              <a:t>that </a:t>
            </a:r>
            <a:r>
              <a:rPr lang="en-US" sz="2400" b="1" dirty="0">
                <a:solidFill>
                  <a:srgbClr val="FF0000"/>
                </a:solidFill>
              </a:rPr>
              <a:t>collect</a:t>
            </a:r>
            <a:r>
              <a:rPr lang="en-US" sz="2400" dirty="0"/>
              <a:t>, </a:t>
            </a:r>
            <a:r>
              <a:rPr lang="en-US" sz="2400" b="1" dirty="0">
                <a:solidFill>
                  <a:srgbClr val="FF0000"/>
                </a:solidFill>
              </a:rPr>
              <a:t>manage</a:t>
            </a:r>
            <a:r>
              <a:rPr lang="en-US" sz="2400" dirty="0"/>
              <a:t>, and </a:t>
            </a:r>
            <a:r>
              <a:rPr lang="en-US" sz="2400" b="1" dirty="0">
                <a:solidFill>
                  <a:srgbClr val="FF0000"/>
                </a:solidFill>
              </a:rPr>
              <a:t>convert</a:t>
            </a:r>
            <a:r>
              <a:rPr lang="en-US" sz="2400" dirty="0"/>
              <a:t> </a:t>
            </a:r>
            <a:r>
              <a:rPr lang="en-US" sz="2400" dirty="0">
                <a:solidFill>
                  <a:srgbClr val="0070C0"/>
                </a:solidFill>
              </a:rPr>
              <a:t>raw data into usable information for data scientists and business analysts to interpret</a:t>
            </a:r>
            <a:r>
              <a:rPr lang="en-US" sz="2400" dirty="0"/>
              <a:t>.</a:t>
            </a:r>
          </a:p>
          <a:p>
            <a:pPr algn="just"/>
            <a:endParaRPr lang="en-US" sz="2400" dirty="0"/>
          </a:p>
          <a:p>
            <a:pPr algn="l"/>
            <a:r>
              <a:rPr lang="en-US" sz="2400" dirty="0"/>
              <a:t>These are some common tasks you might perform when working with data:</a:t>
            </a:r>
          </a:p>
          <a:p>
            <a:pPr marL="914400" lvl="1" indent="-457200">
              <a:buFont typeface="+mj-lt"/>
              <a:buAutoNum type="alphaLcParenR"/>
            </a:pPr>
            <a:r>
              <a:rPr lang="en-US" sz="2000" dirty="0"/>
              <a:t>Acquire datasets that align with business needs</a:t>
            </a:r>
          </a:p>
          <a:p>
            <a:pPr marL="914400" lvl="1" indent="-457200">
              <a:buFont typeface="+mj-lt"/>
              <a:buAutoNum type="alphaLcParenR"/>
            </a:pPr>
            <a:r>
              <a:rPr lang="en-US" sz="2000" dirty="0"/>
              <a:t>Develop algorithms to transform data into useful, actionable information</a:t>
            </a:r>
          </a:p>
          <a:p>
            <a:pPr marL="914400" lvl="1" indent="-457200">
              <a:buFont typeface="+mj-lt"/>
              <a:buAutoNum type="alphaLcParenR"/>
            </a:pPr>
            <a:r>
              <a:rPr lang="en-US" sz="2000" dirty="0"/>
              <a:t>Build, test, and maintain database pipeline architectures</a:t>
            </a:r>
          </a:p>
          <a:p>
            <a:pPr marL="914400" lvl="1" indent="-457200">
              <a:buFont typeface="+mj-lt"/>
              <a:buAutoNum type="alphaLcParenR"/>
            </a:pPr>
            <a:r>
              <a:rPr lang="en-US" sz="2000" dirty="0"/>
              <a:t>Collaborate with management to understand company objectives</a:t>
            </a:r>
          </a:p>
          <a:p>
            <a:pPr marL="914400" lvl="1" indent="-457200">
              <a:buFont typeface="+mj-lt"/>
              <a:buAutoNum type="alphaLcParenR"/>
            </a:pPr>
            <a:r>
              <a:rPr lang="en-US" sz="2000" dirty="0"/>
              <a:t>Create new data validation methods and data analysis tools</a:t>
            </a:r>
          </a:p>
          <a:p>
            <a:pPr marL="914400" lvl="1" indent="-457200">
              <a:buFont typeface="+mj-lt"/>
              <a:buAutoNum type="alphaLcParenR"/>
            </a:pPr>
            <a:r>
              <a:rPr lang="en-US" sz="2000" dirty="0"/>
              <a:t>Ensure compliance with data governance and security policies</a:t>
            </a:r>
          </a:p>
          <a:p>
            <a:pPr algn="just"/>
            <a:endParaRPr lang="en-US" dirty="0"/>
          </a:p>
        </p:txBody>
      </p:sp>
      <p:pic>
        <p:nvPicPr>
          <p:cNvPr id="2050" name="Picture 2" descr="Northwest Missouri State Bearcats - Wikipedia">
            <a:extLst>
              <a:ext uri="{FF2B5EF4-FFF2-40B4-BE49-F238E27FC236}">
                <a16:creationId xmlns:a16="http://schemas.microsoft.com/office/drawing/2014/main" id="{7DDB6EB2-2340-8AFA-BC73-08D905E7E4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9088" y="319088"/>
            <a:ext cx="1048512" cy="1048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63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9393-B48B-4CFA-A099-BED01D11C937}"/>
              </a:ext>
            </a:extLst>
          </p:cNvPr>
          <p:cNvSpPr>
            <a:spLocks noGrp="1"/>
          </p:cNvSpPr>
          <p:nvPr>
            <p:ph type="title"/>
          </p:nvPr>
        </p:nvSpPr>
        <p:spPr/>
        <p:txBody>
          <a:bodyPr>
            <a:normAutofit/>
          </a:bodyPr>
          <a:lstStyle/>
          <a:p>
            <a:r>
              <a:rPr lang="en-US" sz="4000" b="1" dirty="0"/>
              <a:t>Data Analyst &amp; Data Engineer </a:t>
            </a:r>
            <a:r>
              <a:rPr lang="en-US" sz="3200" b="1" dirty="0"/>
              <a:t>- </a:t>
            </a:r>
            <a:r>
              <a:rPr lang="en-US" sz="2400" b="1" dirty="0"/>
              <a:t>What’s the difference? </a:t>
            </a:r>
            <a:endParaRPr lang="en-US" sz="4000" b="1" dirty="0"/>
          </a:p>
        </p:txBody>
      </p:sp>
      <p:sp>
        <p:nvSpPr>
          <p:cNvPr id="7" name="Slide Number Placeholder 6">
            <a:extLst>
              <a:ext uri="{FF2B5EF4-FFF2-40B4-BE49-F238E27FC236}">
                <a16:creationId xmlns:a16="http://schemas.microsoft.com/office/drawing/2014/main" id="{0007A2D0-732E-44CD-A205-DB2B589CAC6A}"/>
              </a:ext>
            </a:extLst>
          </p:cNvPr>
          <p:cNvSpPr>
            <a:spLocks noGrp="1"/>
          </p:cNvSpPr>
          <p:nvPr>
            <p:ph type="sldNum" sz="quarter" idx="12"/>
          </p:nvPr>
        </p:nvSpPr>
        <p:spPr/>
        <p:txBody>
          <a:bodyPr/>
          <a:lstStyle/>
          <a:p>
            <a:fld id="{A97FDB90-F607-45AF-8167-FFD66923867B}" type="slidenum">
              <a:rPr lang="en-US" smtClean="0"/>
              <a:t>6</a:t>
            </a:fld>
            <a:endParaRPr lang="en-US" dirty="0"/>
          </a:p>
        </p:txBody>
      </p:sp>
      <p:cxnSp>
        <p:nvCxnSpPr>
          <p:cNvPr id="6" name="Straight Connector 5">
            <a:extLst>
              <a:ext uri="{FF2B5EF4-FFF2-40B4-BE49-F238E27FC236}">
                <a16:creationId xmlns:a16="http://schemas.microsoft.com/office/drawing/2014/main" id="{C12963E2-B072-45DD-9FAE-EB1B41E61812}"/>
              </a:ext>
            </a:extLst>
          </p:cNvPr>
          <p:cNvCxnSpPr/>
          <p:nvPr/>
        </p:nvCxnSpPr>
        <p:spPr>
          <a:xfrm>
            <a:off x="951345" y="1512244"/>
            <a:ext cx="10326255" cy="0"/>
          </a:xfrm>
          <a:prstGeom prst="line">
            <a:avLst/>
          </a:prstGeom>
          <a:ln w="28575">
            <a:solidFill>
              <a:srgbClr val="006A4E"/>
            </a:solidFill>
            <a:prstDash val="dash"/>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99024F9A-AD9A-40FD-995B-1837D0F1B0A8}"/>
              </a:ext>
            </a:extLst>
          </p:cNvPr>
          <p:cNvSpPr>
            <a:spLocks noGrp="1"/>
          </p:cNvSpPr>
          <p:nvPr>
            <p:ph idx="1"/>
          </p:nvPr>
        </p:nvSpPr>
        <p:spPr>
          <a:xfrm>
            <a:off x="951345" y="2213495"/>
            <a:ext cx="5604803" cy="3908254"/>
          </a:xfrm>
        </p:spPr>
        <p:txBody>
          <a:bodyPr>
            <a:normAutofit/>
          </a:bodyPr>
          <a:lstStyle/>
          <a:p>
            <a:pPr algn="just"/>
            <a:r>
              <a:rPr lang="en-US" sz="2400" b="1" dirty="0">
                <a:solidFill>
                  <a:srgbClr val="FF0000"/>
                </a:solidFill>
              </a:rPr>
              <a:t>Data scientists </a:t>
            </a:r>
            <a:r>
              <a:rPr lang="en-US" sz="2400" dirty="0"/>
              <a:t>and </a:t>
            </a:r>
            <a:r>
              <a:rPr lang="en-US" sz="2400" b="1" dirty="0">
                <a:solidFill>
                  <a:srgbClr val="FF0000"/>
                </a:solidFill>
              </a:rPr>
              <a:t>Data analysts </a:t>
            </a:r>
            <a:r>
              <a:rPr lang="en-US" sz="2400" dirty="0"/>
              <a:t>analyze data sets to glean knowledge and insights. </a:t>
            </a:r>
          </a:p>
          <a:p>
            <a:pPr algn="just"/>
            <a:r>
              <a:rPr lang="en-US" sz="2400" b="1" dirty="0">
                <a:solidFill>
                  <a:srgbClr val="FF0000"/>
                </a:solidFill>
              </a:rPr>
              <a:t>Data engineers </a:t>
            </a:r>
            <a:r>
              <a:rPr lang="en-US" sz="2400" dirty="0">
                <a:solidFill>
                  <a:srgbClr val="0070C0"/>
                </a:solidFill>
              </a:rPr>
              <a:t>build systems for collecting, validating, and preparing that high-quality data</a:t>
            </a:r>
            <a:r>
              <a:rPr lang="en-US" sz="2400" dirty="0"/>
              <a:t>. Data engineers gather and prepare the data and data scientists use the data to promote better business decisions.</a:t>
            </a:r>
          </a:p>
        </p:txBody>
      </p:sp>
      <p:pic>
        <p:nvPicPr>
          <p:cNvPr id="2050" name="Picture 2" descr="Northwest Missouri State Bearcats - Wikipedia">
            <a:extLst>
              <a:ext uri="{FF2B5EF4-FFF2-40B4-BE49-F238E27FC236}">
                <a16:creationId xmlns:a16="http://schemas.microsoft.com/office/drawing/2014/main" id="{7DDB6EB2-2340-8AFA-BC73-08D905E7E4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9088" y="319088"/>
            <a:ext cx="1048512" cy="1048512"/>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descr="data scientist vs data engineer vs data analyst">
            <a:extLst>
              <a:ext uri="{FF2B5EF4-FFF2-40B4-BE49-F238E27FC236}">
                <a16:creationId xmlns:a16="http://schemas.microsoft.com/office/drawing/2014/main" id="{B23201C5-4E19-2A75-4215-350FD6FFEC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420" r="21517"/>
          <a:stretch/>
        </p:blipFill>
        <p:spPr bwMode="auto">
          <a:xfrm>
            <a:off x="6991640" y="1925288"/>
            <a:ext cx="4412280" cy="4196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744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9393-B48B-4CFA-A099-BED01D11C937}"/>
              </a:ext>
            </a:extLst>
          </p:cNvPr>
          <p:cNvSpPr>
            <a:spLocks noGrp="1"/>
          </p:cNvSpPr>
          <p:nvPr>
            <p:ph type="title"/>
          </p:nvPr>
        </p:nvSpPr>
        <p:spPr/>
        <p:txBody>
          <a:bodyPr>
            <a:normAutofit/>
          </a:bodyPr>
          <a:lstStyle/>
          <a:p>
            <a:r>
              <a:rPr lang="en-US" sz="4000" b="1" dirty="0"/>
              <a:t>Data Engineering Activities and Deliverables</a:t>
            </a:r>
          </a:p>
        </p:txBody>
      </p:sp>
      <p:sp>
        <p:nvSpPr>
          <p:cNvPr id="7" name="Slide Number Placeholder 6">
            <a:extLst>
              <a:ext uri="{FF2B5EF4-FFF2-40B4-BE49-F238E27FC236}">
                <a16:creationId xmlns:a16="http://schemas.microsoft.com/office/drawing/2014/main" id="{0007A2D0-732E-44CD-A205-DB2B589CAC6A}"/>
              </a:ext>
            </a:extLst>
          </p:cNvPr>
          <p:cNvSpPr>
            <a:spLocks noGrp="1"/>
          </p:cNvSpPr>
          <p:nvPr>
            <p:ph type="sldNum" sz="quarter" idx="12"/>
          </p:nvPr>
        </p:nvSpPr>
        <p:spPr/>
        <p:txBody>
          <a:bodyPr/>
          <a:lstStyle/>
          <a:p>
            <a:fld id="{A97FDB90-F607-45AF-8167-FFD66923867B}" type="slidenum">
              <a:rPr lang="en-US" smtClean="0"/>
              <a:t>7</a:t>
            </a:fld>
            <a:endParaRPr lang="en-US" dirty="0"/>
          </a:p>
        </p:txBody>
      </p:sp>
      <p:cxnSp>
        <p:nvCxnSpPr>
          <p:cNvPr id="6" name="Straight Connector 5">
            <a:extLst>
              <a:ext uri="{FF2B5EF4-FFF2-40B4-BE49-F238E27FC236}">
                <a16:creationId xmlns:a16="http://schemas.microsoft.com/office/drawing/2014/main" id="{C12963E2-B072-45DD-9FAE-EB1B41E61812}"/>
              </a:ext>
            </a:extLst>
          </p:cNvPr>
          <p:cNvCxnSpPr/>
          <p:nvPr/>
        </p:nvCxnSpPr>
        <p:spPr>
          <a:xfrm>
            <a:off x="951345" y="1512244"/>
            <a:ext cx="10326255" cy="0"/>
          </a:xfrm>
          <a:prstGeom prst="line">
            <a:avLst/>
          </a:prstGeom>
          <a:ln w="28575">
            <a:solidFill>
              <a:srgbClr val="006A4E"/>
            </a:solidFill>
            <a:prstDash val="dash"/>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99024F9A-AD9A-40FD-995B-1837D0F1B0A8}"/>
              </a:ext>
            </a:extLst>
          </p:cNvPr>
          <p:cNvSpPr>
            <a:spLocks noGrp="1"/>
          </p:cNvSpPr>
          <p:nvPr>
            <p:ph idx="1"/>
          </p:nvPr>
        </p:nvSpPr>
        <p:spPr>
          <a:xfrm>
            <a:off x="838200" y="1690688"/>
            <a:ext cx="6983437" cy="4802187"/>
          </a:xfrm>
        </p:spPr>
        <p:txBody>
          <a:bodyPr>
            <a:normAutofit lnSpcReduction="10000"/>
          </a:bodyPr>
          <a:lstStyle/>
          <a:p>
            <a:pPr algn="just"/>
            <a:r>
              <a:rPr lang="en-US" sz="2400" dirty="0"/>
              <a:t>Data engineer is a demanding job that requires both </a:t>
            </a:r>
            <a:r>
              <a:rPr lang="en-US" sz="2400" b="1" dirty="0">
                <a:solidFill>
                  <a:srgbClr val="FF0000"/>
                </a:solidFill>
              </a:rPr>
              <a:t>breadth</a:t>
            </a:r>
            <a:r>
              <a:rPr lang="en-US" sz="2400" dirty="0"/>
              <a:t> and </a:t>
            </a:r>
            <a:r>
              <a:rPr lang="en-US" sz="2400" b="1" dirty="0">
                <a:solidFill>
                  <a:srgbClr val="FF0000"/>
                </a:solidFill>
              </a:rPr>
              <a:t>depth</a:t>
            </a:r>
            <a:r>
              <a:rPr lang="en-US" sz="2400" dirty="0"/>
              <a:t>. </a:t>
            </a:r>
          </a:p>
          <a:p>
            <a:pPr marL="914400" lvl="1" indent="-457200" algn="just">
              <a:buFont typeface="+mj-lt"/>
              <a:buAutoNum type="alphaLcParenR"/>
            </a:pPr>
            <a:r>
              <a:rPr lang="en-US" sz="2000" dirty="0">
                <a:solidFill>
                  <a:srgbClr val="FF0000"/>
                </a:solidFill>
              </a:rPr>
              <a:t>Breadth</a:t>
            </a:r>
            <a:r>
              <a:rPr lang="en-US" sz="2000" dirty="0"/>
              <a:t> of knowledge ranges from relational databases to NoSQL, from batch ETL to data stream processing, and from traditional data warehousing to data lakes. </a:t>
            </a:r>
          </a:p>
          <a:p>
            <a:pPr marL="914400" lvl="1" indent="-457200" algn="just">
              <a:buFont typeface="+mj-lt"/>
              <a:buAutoNum type="alphaLcParenR"/>
            </a:pPr>
            <a:r>
              <a:rPr lang="en-US" sz="2000" dirty="0">
                <a:solidFill>
                  <a:srgbClr val="FF0000"/>
                </a:solidFill>
              </a:rPr>
              <a:t>Depth</a:t>
            </a:r>
            <a:r>
              <a:rPr lang="en-US" sz="2000" dirty="0"/>
              <a:t> of skills includes hands-on working with Hadoop, programming in Java or Python, and data modeling from star schema to document stores and graph databases.</a:t>
            </a:r>
          </a:p>
          <a:p>
            <a:pPr marL="914400" lvl="1" indent="-457200" algn="just">
              <a:buFont typeface="+mj-lt"/>
              <a:buAutoNum type="alphaLcParenR"/>
            </a:pPr>
            <a:endParaRPr lang="en-US" sz="2000" dirty="0"/>
          </a:p>
          <a:p>
            <a:pPr algn="just"/>
            <a:r>
              <a:rPr lang="en-US" sz="2400" dirty="0"/>
              <a:t>The Data engineer is part …</a:t>
            </a:r>
          </a:p>
          <a:p>
            <a:pPr marL="914400" lvl="1" indent="-457200" algn="just">
              <a:buFont typeface="+mj-lt"/>
              <a:buAutoNum type="alphaLcPeriod"/>
            </a:pPr>
            <a:r>
              <a:rPr lang="en-US" sz="2000" dirty="0"/>
              <a:t>Database engineer building the databases that implement data warehouses and data lakes</a:t>
            </a:r>
          </a:p>
          <a:p>
            <a:pPr marL="914400" lvl="1" indent="-457200" algn="just">
              <a:buFont typeface="+mj-lt"/>
              <a:buAutoNum type="alphaLcPeriod"/>
            </a:pPr>
            <a:r>
              <a:rPr lang="en-US" sz="2000" dirty="0"/>
              <a:t>Software engineer building the processes, pipelines, and services that move data through the ecosystem and make it accessible to data consumers.</a:t>
            </a:r>
          </a:p>
          <a:p>
            <a:pPr marL="914400" lvl="1" indent="-457200" algn="just">
              <a:buFont typeface="+mj-lt"/>
              <a:buAutoNum type="alphaLcParenR"/>
            </a:pPr>
            <a:endParaRPr lang="en-US" sz="2000" dirty="0"/>
          </a:p>
        </p:txBody>
      </p:sp>
      <p:pic>
        <p:nvPicPr>
          <p:cNvPr id="2050" name="Picture 2" descr="Northwest Missouri State Bearcats - Wikipedia">
            <a:extLst>
              <a:ext uri="{FF2B5EF4-FFF2-40B4-BE49-F238E27FC236}">
                <a16:creationId xmlns:a16="http://schemas.microsoft.com/office/drawing/2014/main" id="{7DDB6EB2-2340-8AFA-BC73-08D905E7E4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9088" y="319088"/>
            <a:ext cx="1048512" cy="1048512"/>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Rise of the Data Engineer: Tools, Skills, and the Future of Big Data -  Burtch Works">
            <a:extLst>
              <a:ext uri="{FF2B5EF4-FFF2-40B4-BE49-F238E27FC236}">
                <a16:creationId xmlns:a16="http://schemas.microsoft.com/office/drawing/2014/main" id="{ACF1D839-C44E-3376-529B-9BD6801DE3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28"/>
          <a:stretch/>
        </p:blipFill>
        <p:spPr bwMode="auto">
          <a:xfrm>
            <a:off x="7951953" y="2309019"/>
            <a:ext cx="3401847" cy="34289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5040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9393-B48B-4CFA-A099-BED01D11C937}"/>
              </a:ext>
            </a:extLst>
          </p:cNvPr>
          <p:cNvSpPr>
            <a:spLocks noGrp="1"/>
          </p:cNvSpPr>
          <p:nvPr>
            <p:ph type="title"/>
          </p:nvPr>
        </p:nvSpPr>
        <p:spPr/>
        <p:txBody>
          <a:bodyPr>
            <a:normAutofit/>
          </a:bodyPr>
          <a:lstStyle/>
          <a:p>
            <a:r>
              <a:rPr lang="en-US" sz="4000" b="1" dirty="0"/>
              <a:t>Data Engineering Activities and Deliverables</a:t>
            </a:r>
          </a:p>
        </p:txBody>
      </p:sp>
      <p:sp>
        <p:nvSpPr>
          <p:cNvPr id="7" name="Slide Number Placeholder 6">
            <a:extLst>
              <a:ext uri="{FF2B5EF4-FFF2-40B4-BE49-F238E27FC236}">
                <a16:creationId xmlns:a16="http://schemas.microsoft.com/office/drawing/2014/main" id="{0007A2D0-732E-44CD-A205-DB2B589CAC6A}"/>
              </a:ext>
            </a:extLst>
          </p:cNvPr>
          <p:cNvSpPr>
            <a:spLocks noGrp="1"/>
          </p:cNvSpPr>
          <p:nvPr>
            <p:ph type="sldNum" sz="quarter" idx="12"/>
          </p:nvPr>
        </p:nvSpPr>
        <p:spPr/>
        <p:txBody>
          <a:bodyPr/>
          <a:lstStyle/>
          <a:p>
            <a:fld id="{A97FDB90-F607-45AF-8167-FFD66923867B}" type="slidenum">
              <a:rPr lang="en-US" smtClean="0"/>
              <a:t>8</a:t>
            </a:fld>
            <a:endParaRPr lang="en-US" dirty="0"/>
          </a:p>
        </p:txBody>
      </p:sp>
      <p:cxnSp>
        <p:nvCxnSpPr>
          <p:cNvPr id="6" name="Straight Connector 5">
            <a:extLst>
              <a:ext uri="{FF2B5EF4-FFF2-40B4-BE49-F238E27FC236}">
                <a16:creationId xmlns:a16="http://schemas.microsoft.com/office/drawing/2014/main" id="{C12963E2-B072-45DD-9FAE-EB1B41E61812}"/>
              </a:ext>
            </a:extLst>
          </p:cNvPr>
          <p:cNvCxnSpPr/>
          <p:nvPr/>
        </p:nvCxnSpPr>
        <p:spPr>
          <a:xfrm>
            <a:off x="951345" y="1512244"/>
            <a:ext cx="10326255" cy="0"/>
          </a:xfrm>
          <a:prstGeom prst="line">
            <a:avLst/>
          </a:prstGeom>
          <a:ln w="28575">
            <a:solidFill>
              <a:srgbClr val="006A4E"/>
            </a:solidFill>
            <a:prstDash val="dash"/>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99024F9A-AD9A-40FD-995B-1837D0F1B0A8}"/>
              </a:ext>
            </a:extLst>
          </p:cNvPr>
          <p:cNvSpPr>
            <a:spLocks noGrp="1"/>
          </p:cNvSpPr>
          <p:nvPr>
            <p:ph idx="1"/>
          </p:nvPr>
        </p:nvSpPr>
        <p:spPr>
          <a:xfrm>
            <a:off x="838200" y="1690688"/>
            <a:ext cx="10515600" cy="4802187"/>
          </a:xfrm>
        </p:spPr>
        <p:txBody>
          <a:bodyPr>
            <a:normAutofit/>
          </a:bodyPr>
          <a:lstStyle/>
          <a:p>
            <a:pPr algn="just"/>
            <a:r>
              <a:rPr lang="en-US" sz="2400" dirty="0"/>
              <a:t>Data lake is a </a:t>
            </a:r>
            <a:r>
              <a:rPr lang="en-US" sz="2400" dirty="0">
                <a:solidFill>
                  <a:srgbClr val="FF0000"/>
                </a:solidFill>
              </a:rPr>
              <a:t>centralized repository</a:t>
            </a:r>
            <a:r>
              <a:rPr lang="en-US" sz="2400" dirty="0"/>
              <a:t> that allows organizations to store and manage vast amounts of raw data in various formats, including structured, semi-structured, and unstructured data. </a:t>
            </a:r>
          </a:p>
          <a:p>
            <a:pPr lvl="1" algn="just"/>
            <a:r>
              <a:rPr lang="en-US" sz="2000" dirty="0"/>
              <a:t>Unlike traditional data warehouses, which often require data to be </a:t>
            </a:r>
            <a:r>
              <a:rPr lang="en-US" sz="2000" dirty="0">
                <a:solidFill>
                  <a:srgbClr val="FF0000"/>
                </a:solidFill>
              </a:rPr>
              <a:t>pre-processed</a:t>
            </a:r>
            <a:r>
              <a:rPr lang="en-US" sz="2000" dirty="0"/>
              <a:t> and </a:t>
            </a:r>
            <a:r>
              <a:rPr lang="en-US" sz="2000" dirty="0">
                <a:solidFill>
                  <a:srgbClr val="FF0000"/>
                </a:solidFill>
              </a:rPr>
              <a:t>structured</a:t>
            </a:r>
            <a:r>
              <a:rPr lang="en-US" sz="2000" dirty="0"/>
              <a:t> before being ingested, data lakes provide a more flexible and scalable approach to data storage and analysis.</a:t>
            </a:r>
          </a:p>
        </p:txBody>
      </p:sp>
      <p:pic>
        <p:nvPicPr>
          <p:cNvPr id="2050" name="Picture 2" descr="Northwest Missouri State Bearcats - Wikipedia">
            <a:extLst>
              <a:ext uri="{FF2B5EF4-FFF2-40B4-BE49-F238E27FC236}">
                <a16:creationId xmlns:a16="http://schemas.microsoft.com/office/drawing/2014/main" id="{7DDB6EB2-2340-8AFA-BC73-08D905E7E4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9088" y="319088"/>
            <a:ext cx="1048512" cy="104851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ata Lakes vs. Data Warehouses: The Co-existence Argument">
            <a:extLst>
              <a:ext uri="{FF2B5EF4-FFF2-40B4-BE49-F238E27FC236}">
                <a16:creationId xmlns:a16="http://schemas.microsoft.com/office/drawing/2014/main" id="{EDE93881-BC0A-8F98-0FBD-C2A96725CD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1954" y="3565525"/>
            <a:ext cx="5848091" cy="329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236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9393-B48B-4CFA-A099-BED01D11C937}"/>
              </a:ext>
            </a:extLst>
          </p:cNvPr>
          <p:cNvSpPr>
            <a:spLocks noGrp="1"/>
          </p:cNvSpPr>
          <p:nvPr>
            <p:ph type="title"/>
          </p:nvPr>
        </p:nvSpPr>
        <p:spPr/>
        <p:txBody>
          <a:bodyPr>
            <a:normAutofit/>
          </a:bodyPr>
          <a:lstStyle/>
          <a:p>
            <a:r>
              <a:rPr lang="en-US" sz="4000" b="1" dirty="0"/>
              <a:t>Data Engineering Activities and Deliverables</a:t>
            </a:r>
          </a:p>
        </p:txBody>
      </p:sp>
      <p:sp>
        <p:nvSpPr>
          <p:cNvPr id="7" name="Slide Number Placeholder 6">
            <a:extLst>
              <a:ext uri="{FF2B5EF4-FFF2-40B4-BE49-F238E27FC236}">
                <a16:creationId xmlns:a16="http://schemas.microsoft.com/office/drawing/2014/main" id="{0007A2D0-732E-44CD-A205-DB2B589CAC6A}"/>
              </a:ext>
            </a:extLst>
          </p:cNvPr>
          <p:cNvSpPr>
            <a:spLocks noGrp="1"/>
          </p:cNvSpPr>
          <p:nvPr>
            <p:ph type="sldNum" sz="quarter" idx="12"/>
          </p:nvPr>
        </p:nvSpPr>
        <p:spPr/>
        <p:txBody>
          <a:bodyPr/>
          <a:lstStyle/>
          <a:p>
            <a:fld id="{A97FDB90-F607-45AF-8167-FFD66923867B}" type="slidenum">
              <a:rPr lang="en-US" smtClean="0"/>
              <a:t>9</a:t>
            </a:fld>
            <a:endParaRPr lang="en-US" dirty="0"/>
          </a:p>
        </p:txBody>
      </p:sp>
      <p:cxnSp>
        <p:nvCxnSpPr>
          <p:cNvPr id="6" name="Straight Connector 5">
            <a:extLst>
              <a:ext uri="{FF2B5EF4-FFF2-40B4-BE49-F238E27FC236}">
                <a16:creationId xmlns:a16="http://schemas.microsoft.com/office/drawing/2014/main" id="{C12963E2-B072-45DD-9FAE-EB1B41E61812}"/>
              </a:ext>
            </a:extLst>
          </p:cNvPr>
          <p:cNvCxnSpPr/>
          <p:nvPr/>
        </p:nvCxnSpPr>
        <p:spPr>
          <a:xfrm>
            <a:off x="951345" y="1512244"/>
            <a:ext cx="10326255" cy="0"/>
          </a:xfrm>
          <a:prstGeom prst="line">
            <a:avLst/>
          </a:prstGeom>
          <a:ln w="28575">
            <a:solidFill>
              <a:srgbClr val="006A4E"/>
            </a:solidFill>
            <a:prstDash val="dash"/>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99024F9A-AD9A-40FD-995B-1837D0F1B0A8}"/>
              </a:ext>
            </a:extLst>
          </p:cNvPr>
          <p:cNvSpPr>
            <a:spLocks noGrp="1"/>
          </p:cNvSpPr>
          <p:nvPr>
            <p:ph idx="1"/>
          </p:nvPr>
        </p:nvSpPr>
        <p:spPr>
          <a:xfrm>
            <a:off x="838200" y="1690688"/>
            <a:ext cx="10515600" cy="4802187"/>
          </a:xfrm>
        </p:spPr>
        <p:txBody>
          <a:bodyPr>
            <a:normAutofit/>
          </a:bodyPr>
          <a:lstStyle/>
          <a:p>
            <a:pPr algn="just"/>
            <a:endParaRPr lang="en-US" dirty="0"/>
          </a:p>
        </p:txBody>
      </p:sp>
      <p:pic>
        <p:nvPicPr>
          <p:cNvPr id="2050" name="Picture 2" descr="Northwest Missouri State Bearcats - Wikipedia">
            <a:extLst>
              <a:ext uri="{FF2B5EF4-FFF2-40B4-BE49-F238E27FC236}">
                <a16:creationId xmlns:a16="http://schemas.microsoft.com/office/drawing/2014/main" id="{7DDB6EB2-2340-8AFA-BC73-08D905E7E4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9088" y="319088"/>
            <a:ext cx="1048512" cy="10485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7769FC1-B833-2A63-E003-E3F433DC3E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2963" y="1605179"/>
            <a:ext cx="8186073" cy="5116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2045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1764</TotalTime>
  <Words>2589</Words>
  <Application>Microsoft Office PowerPoint</Application>
  <PresentationFormat>Widescreen</PresentationFormat>
  <Paragraphs>216</Paragraphs>
  <Slides>29</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Calibri Light</vt:lpstr>
      <vt:lpstr>Office Theme</vt:lpstr>
      <vt:lpstr>PowerPoint Presentation</vt:lpstr>
      <vt:lpstr>PowerPoint Presentation</vt:lpstr>
      <vt:lpstr>What is Data Engineering?</vt:lpstr>
      <vt:lpstr>Data Engineering Tools</vt:lpstr>
      <vt:lpstr>What does a data engineer do?</vt:lpstr>
      <vt:lpstr>Data Analyst &amp; Data Engineer - What’s the difference? </vt:lpstr>
      <vt:lpstr>Data Engineering Activities and Deliverables</vt:lpstr>
      <vt:lpstr>Data Engineering Activities and Deliverables</vt:lpstr>
      <vt:lpstr>Data Engineering Activities and Deliverables</vt:lpstr>
      <vt:lpstr>Hierarchy Of Demands In Data Science</vt:lpstr>
      <vt:lpstr>Comparing Data Management Roles</vt:lpstr>
      <vt:lpstr>Data Engineer Skill Set</vt:lpstr>
      <vt:lpstr>Data Engineer Skill Set</vt:lpstr>
      <vt:lpstr>Data Engineer Skill Set</vt:lpstr>
      <vt:lpstr>Data Engineer vs. Database Engineer</vt:lpstr>
      <vt:lpstr>Data Engineer vs. Software Engineer</vt:lpstr>
      <vt:lpstr>Data Engineer vs. Software Engineer</vt:lpstr>
      <vt:lpstr>Data Engineers as Collaborators</vt:lpstr>
      <vt:lpstr>Data Engineer Role</vt:lpstr>
      <vt:lpstr>Data Engineer Role - Generalists </vt:lpstr>
      <vt:lpstr>Data Engineer Role - Pipeline-Centric engineers </vt:lpstr>
      <vt:lpstr>Data Engineer Role - Database-Centric engineers </vt:lpstr>
      <vt:lpstr>Data Engineer Responsibilities</vt:lpstr>
      <vt:lpstr>Data Engineer Responsibilities</vt:lpstr>
      <vt:lpstr>Data Engineer vs. Data Scientist</vt:lpstr>
      <vt:lpstr>Data Engineer vs. Data Scientist</vt:lpstr>
      <vt:lpstr>Data Engineer vs. Data Scientist</vt:lpstr>
      <vt:lpstr>Data Engineer vs. Data Scientist - Skills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Alobaidi, Isam</dc:creator>
  <cp:lastModifiedBy>Adapa,Pydi Venkata Satya Ramesh</cp:lastModifiedBy>
  <cp:revision>436</cp:revision>
  <dcterms:created xsi:type="dcterms:W3CDTF">2020-10-22T12:40:58Z</dcterms:created>
  <dcterms:modified xsi:type="dcterms:W3CDTF">2023-08-28T15:49:59Z</dcterms:modified>
</cp:coreProperties>
</file>